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5" r:id="rId1"/>
  </p:sldMasterIdLst>
  <p:sldIdLst>
    <p:sldId id="257" r:id="rId2"/>
    <p:sldId id="258" r:id="rId3"/>
    <p:sldId id="259" r:id="rId4"/>
    <p:sldId id="260" r:id="rId5"/>
    <p:sldId id="261"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84" r:id="rId19"/>
    <p:sldId id="276" r:id="rId20"/>
    <p:sldId id="277" r:id="rId21"/>
    <p:sldId id="262" r:id="rId22"/>
    <p:sldId id="263" r:id="rId23"/>
    <p:sldId id="278" r:id="rId24"/>
    <p:sldId id="279" r:id="rId25"/>
    <p:sldId id="280" r:id="rId26"/>
    <p:sldId id="281" r:id="rId27"/>
    <p:sldId id="282" r:id="rId28"/>
    <p:sldId id="283" r:id="rId29"/>
    <p:sldId id="286" r:id="rId30"/>
    <p:sldId id="285"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88"/>
    <p:restoredTop sz="93556"/>
  </p:normalViewPr>
  <p:slideViewPr>
    <p:cSldViewPr snapToGrid="0" snapToObjects="1">
      <p:cViewPr varScale="1">
        <p:scale>
          <a:sx n="93" d="100"/>
          <a:sy n="93" d="100"/>
        </p:scale>
        <p:origin x="85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smtClean="0"/>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pPr/>
              <a:t>7/22/2020</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59746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48A87A34-81AB-432B-8DAE-1953F412C126}" type="datetimeFigureOut">
              <a:rPr lang="en-US" smtClean="0"/>
              <a:pPr/>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89624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7/22/2020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44001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smtClean="0"/>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7/22/2020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21151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7/22/2020</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40292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smtClean="0"/>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3" name="Date Placeholder 2"/>
          <p:cNvSpPr>
            <a:spLocks noGrp="1"/>
          </p:cNvSpPr>
          <p:nvPr>
            <p:ph type="dt" sz="half" idx="10"/>
          </p:nvPr>
        </p:nvSpPr>
        <p:spPr/>
        <p:txBody>
          <a:bodyPr/>
          <a:lstStyle/>
          <a:p>
            <a:fld id="{48A87A34-81AB-432B-8DAE-1953F412C126}" type="datetimeFigureOut">
              <a:rPr lang="en-US" smtClean="0"/>
              <a:pPr/>
              <a:t>7/22/2020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82187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smtClean="0"/>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3" name="Date Placeholder 2"/>
          <p:cNvSpPr>
            <a:spLocks noGrp="1"/>
          </p:cNvSpPr>
          <p:nvPr>
            <p:ph type="dt" sz="half" idx="10"/>
          </p:nvPr>
        </p:nvSpPr>
        <p:spPr/>
        <p:txBody>
          <a:bodyPr/>
          <a:lstStyle/>
          <a:p>
            <a:fld id="{48A87A34-81AB-432B-8DAE-1953F412C126}" type="datetimeFigureOut">
              <a:rPr lang="en-US" smtClean="0"/>
              <a:pPr/>
              <a:t>7/22/2020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69547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48A87A34-81AB-432B-8DAE-1953F412C126}" type="datetimeFigureOut">
              <a:rPr lang="en-US" smtClean="0"/>
              <a:pPr/>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60722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smtClean="0"/>
              <a:t>Asıl metin stillerini düzenlemek için tıklatın</a:t>
            </a:r>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pPr/>
              <a:t>7/22/2020</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43773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48A87A34-81AB-432B-8DAE-1953F412C126}" type="datetimeFigureOut">
              <a:rPr lang="en-US" smtClean="0"/>
              <a:pPr/>
              <a:t>7/22/2020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39438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 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smtClean="0"/>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7/22/2020</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725709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smtClean="0"/>
              <a:t>Asıl metin stillerini düzenlemek için tıklatın</a:t>
            </a:r>
          </a:p>
        </p:txBody>
      </p:sp>
      <p:sp>
        <p:nvSpPr>
          <p:cNvPr id="4" name="Content Placeholder 3"/>
          <p:cNvSpPr>
            <a:spLocks noGrp="1"/>
          </p:cNvSpPr>
          <p:nvPr>
            <p:ph sz="half" idx="2"/>
          </p:nvPr>
        </p:nvSpPr>
        <p:spPr>
          <a:xfrm>
            <a:off x="6172200" y="2194559"/>
            <a:ext cx="5334000" cy="4024125"/>
          </a:xfrm>
        </p:spPr>
        <p:txBody>
          <a:body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48A87A34-81AB-432B-8DAE-1953F412C126}" type="datetimeFigureOut">
              <a:rPr lang="en-US" smtClean="0"/>
              <a:pPr/>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38987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685800" y="3132666"/>
            <a:ext cx="5311775" cy="3086019"/>
          </a:xfrm>
        </p:spPr>
        <p:txBody>
          <a:bodyPr/>
          <a:lstStyle/>
          <a:p>
            <a:pPr lvl="0"/>
            <a:r>
              <a:rPr lang="tr-TR" smtClean="0"/>
              <a:t>Asıl metin stillerini düzenlemek için tıklatın</a:t>
            </a:r>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6172200" y="3132666"/>
            <a:ext cx="5334000" cy="3086019"/>
          </a:xfrm>
        </p:spPr>
        <p:txBody>
          <a:bodyPr/>
          <a:lstStyle/>
          <a:p>
            <a:pPr lvl="0"/>
            <a:r>
              <a:rPr lang="tr-TR" smtClean="0"/>
              <a:t>Asıl metin stillerini düzenlemek için tıklatın</a:t>
            </a:r>
          </a:p>
        </p:txBody>
      </p:sp>
      <p:sp>
        <p:nvSpPr>
          <p:cNvPr id="7" name="Date Placeholder 6"/>
          <p:cNvSpPr>
            <a:spLocks noGrp="1"/>
          </p:cNvSpPr>
          <p:nvPr>
            <p:ph type="dt" sz="half" idx="10"/>
          </p:nvPr>
        </p:nvSpPr>
        <p:spPr/>
        <p:txBody>
          <a:bodyPr/>
          <a:lstStyle/>
          <a:p>
            <a:fld id="{48A87A34-81AB-432B-8DAE-1953F412C126}" type="datetimeFigureOut">
              <a:rPr lang="en-US" smtClean="0"/>
              <a:pPr/>
              <a:t>7/22/2020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68115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pPr/>
              <a:t>7/22/2020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50507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pPr/>
              <a:t>7/22/2020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83638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smtClean="0"/>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smtClean="0"/>
              <a:t>Asıl metin stillerini düzenlemek için tıklatın</a:t>
            </a:r>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48A87A34-81AB-432B-8DAE-1953F412C126}" type="datetimeFigureOut">
              <a:rPr lang="en-US" smtClean="0"/>
              <a:pPr/>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61338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48A87A34-81AB-432B-8DAE-1953F412C126}" type="datetimeFigureOut">
              <a:rPr lang="en-US" smtClean="0"/>
              <a:pPr/>
              <a:t>7/22/2020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257454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7/22/2020</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79155461"/>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 xmlns:a16="http://schemas.microsoft.com/office/drawing/2014/main" id="{A9B03550-106C-B648-B5E4-19F436DFA297}"/>
              </a:ext>
            </a:extLst>
          </p:cNvPr>
          <p:cNvPicPr>
            <a:picLocks noGrp="1" noChangeAspect="1"/>
          </p:cNvPicPr>
          <p:nvPr>
            <p:ph idx="1"/>
          </p:nvPr>
        </p:nvPicPr>
        <p:blipFill>
          <a:blip r:embed="rId2"/>
          <a:stretch>
            <a:fillRect/>
          </a:stretch>
        </p:blipFill>
        <p:spPr>
          <a:xfrm>
            <a:off x="1" y="0"/>
            <a:ext cx="12192000" cy="6858000"/>
          </a:xfrm>
        </p:spPr>
      </p:pic>
    </p:spTree>
    <p:extLst>
      <p:ext uri="{BB962C8B-B14F-4D97-AF65-F5344CB8AC3E}">
        <p14:creationId xmlns:p14="http://schemas.microsoft.com/office/powerpoint/2010/main" val="4138893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3D1341BD-9961-5F42-9728-0BEBFF1E6EA7}"/>
              </a:ext>
            </a:extLst>
          </p:cNvPr>
          <p:cNvSpPr>
            <a:spLocks noGrp="1"/>
          </p:cNvSpPr>
          <p:nvPr>
            <p:ph type="title"/>
          </p:nvPr>
        </p:nvSpPr>
        <p:spPr>
          <a:xfrm>
            <a:off x="2895600" y="901532"/>
            <a:ext cx="8610600" cy="1293028"/>
          </a:xfrm>
        </p:spPr>
        <p:txBody>
          <a:bodyPr>
            <a:normAutofit fontScale="90000"/>
          </a:bodyPr>
          <a:lstStyle/>
          <a:p>
            <a:r>
              <a:rPr lang="tr-TR" sz="3600" b="1" dirty="0">
                <a:solidFill>
                  <a:schemeClr val="accent5">
                    <a:lumMod val="60000"/>
                    <a:lumOff val="40000"/>
                  </a:schemeClr>
                </a:solidFill>
              </a:rPr>
              <a:t>Antrenörlük Eğitimi Bölümü İle İlgili Genel Bilgiler</a:t>
            </a:r>
            <a:r>
              <a:rPr lang="tr-TR" b="1" i="1" dirty="0"/>
              <a:t/>
            </a:r>
            <a:br>
              <a:rPr lang="tr-TR" b="1" i="1" dirty="0"/>
            </a:br>
            <a:endParaRPr lang="tr-TR" dirty="0"/>
          </a:p>
        </p:txBody>
      </p:sp>
      <p:sp>
        <p:nvSpPr>
          <p:cNvPr id="3" name="İçerik Yer Tutucusu 2">
            <a:extLst>
              <a:ext uri="{FF2B5EF4-FFF2-40B4-BE49-F238E27FC236}">
                <a16:creationId xmlns="" xmlns:a16="http://schemas.microsoft.com/office/drawing/2014/main" id="{BD8FC948-AD49-F044-8D20-EC81907442C5}"/>
              </a:ext>
            </a:extLst>
          </p:cNvPr>
          <p:cNvSpPr>
            <a:spLocks noGrp="1"/>
          </p:cNvSpPr>
          <p:nvPr>
            <p:ph idx="1"/>
          </p:nvPr>
        </p:nvSpPr>
        <p:spPr/>
        <p:txBody>
          <a:bodyPr/>
          <a:lstStyle/>
          <a:p>
            <a:pPr algn="just"/>
            <a:r>
              <a:rPr lang="tr-TR" dirty="0"/>
              <a:t>Kahramanmaraş Sütçü İmam Üniversitesi, Beden Eğitimi ve Spor Yüksekokulu, Antrenörlük Eğitimi bölümü </a:t>
            </a:r>
            <a:r>
              <a:rPr lang="tr-TR" dirty="0" smtClean="0"/>
              <a:t>2020-2021 </a:t>
            </a:r>
            <a:r>
              <a:rPr lang="tr-TR" dirty="0"/>
              <a:t>eğitim-öğretim yılı itibariyle; 1 Doçent, 2 Dr. </a:t>
            </a:r>
            <a:r>
              <a:rPr lang="tr-TR" dirty="0" err="1"/>
              <a:t>Ögr</a:t>
            </a:r>
            <a:r>
              <a:rPr lang="tr-TR" dirty="0"/>
              <a:t>. </a:t>
            </a:r>
            <a:r>
              <a:rPr lang="tr-TR" dirty="0" smtClean="0"/>
              <a:t>Üyesi, 3 öğretim görevlisinden  </a:t>
            </a:r>
            <a:r>
              <a:rPr lang="tr-TR" dirty="0"/>
              <a:t>oluşan </a:t>
            </a:r>
            <a:r>
              <a:rPr lang="tr-TR" dirty="0" smtClean="0"/>
              <a:t>6 </a:t>
            </a:r>
            <a:r>
              <a:rPr lang="tr-TR" dirty="0"/>
              <a:t>kişilik bir akademik kadroyla eğitim-öğretime devam etmektedir. Bölümde verilen eğitim ile sporun her dalı ve insan hareketleri ile ilgili uğraşlarda, amatör ve profesyonel spor kulüpleri ve milli takımlarda çalışacak biçimde nitelikli, araştırmacı, üretken, sporun ve her seviyedeki sporcunun sorunlarını bilerek çözüm yolları arayan sporcunun seçimi ve yönlendirilmesiyle performanslarının arttırılmasına yönelik sportif teknik ve taktiğin geliştirilmesi doğrultusunda uygulamalar yapan, sporun bilimsel teorik temellerinin uygulama alanlarında kullanımını sağlayan uzmanlar yetiştirilmektir.</a:t>
            </a:r>
          </a:p>
        </p:txBody>
      </p:sp>
    </p:spTree>
    <p:extLst>
      <p:ext uri="{BB962C8B-B14F-4D97-AF65-F5344CB8AC3E}">
        <p14:creationId xmlns:p14="http://schemas.microsoft.com/office/powerpoint/2010/main" val="4043254133"/>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75C7E4AC-2B06-CB4C-8E95-47117D60D191}"/>
              </a:ext>
            </a:extLst>
          </p:cNvPr>
          <p:cNvSpPr>
            <a:spLocks noGrp="1"/>
          </p:cNvSpPr>
          <p:nvPr>
            <p:ph type="title"/>
          </p:nvPr>
        </p:nvSpPr>
        <p:spPr/>
        <p:txBody>
          <a:bodyPr>
            <a:noAutofit/>
          </a:bodyPr>
          <a:lstStyle/>
          <a:p>
            <a:r>
              <a:rPr lang="tr-TR" sz="3200" b="1" dirty="0">
                <a:solidFill>
                  <a:schemeClr val="accent5">
                    <a:lumMod val="60000"/>
                    <a:lumOff val="40000"/>
                  </a:schemeClr>
                </a:solidFill>
              </a:rPr>
              <a:t>Spor Yöneticiliği Bölümü İle İlgili Genel Bilgiler</a:t>
            </a:r>
            <a:br>
              <a:rPr lang="tr-TR" sz="3200" b="1" dirty="0">
                <a:solidFill>
                  <a:schemeClr val="accent5">
                    <a:lumMod val="60000"/>
                    <a:lumOff val="40000"/>
                  </a:schemeClr>
                </a:solidFill>
              </a:rPr>
            </a:br>
            <a:endParaRPr lang="tr-TR" sz="3200" dirty="0">
              <a:solidFill>
                <a:schemeClr val="accent5">
                  <a:lumMod val="60000"/>
                  <a:lumOff val="40000"/>
                </a:schemeClr>
              </a:solidFill>
            </a:endParaRPr>
          </a:p>
        </p:txBody>
      </p:sp>
      <p:sp>
        <p:nvSpPr>
          <p:cNvPr id="3" name="İçerik Yer Tutucusu 2">
            <a:extLst>
              <a:ext uri="{FF2B5EF4-FFF2-40B4-BE49-F238E27FC236}">
                <a16:creationId xmlns="" xmlns:a16="http://schemas.microsoft.com/office/drawing/2014/main" id="{CBC81426-A366-3341-8CDB-659850F636E9}"/>
              </a:ext>
            </a:extLst>
          </p:cNvPr>
          <p:cNvSpPr>
            <a:spLocks noGrp="1"/>
          </p:cNvSpPr>
          <p:nvPr>
            <p:ph idx="1"/>
          </p:nvPr>
        </p:nvSpPr>
        <p:spPr/>
        <p:txBody>
          <a:bodyPr/>
          <a:lstStyle/>
          <a:p>
            <a:pPr algn="just"/>
            <a:endParaRPr lang="tr-TR" sz="2400" dirty="0" smtClean="0"/>
          </a:p>
          <a:p>
            <a:pPr algn="just"/>
            <a:r>
              <a:rPr lang="tr-TR" sz="2400" dirty="0" smtClean="0"/>
              <a:t>Kahramanmaraş </a:t>
            </a:r>
            <a:r>
              <a:rPr lang="tr-TR" sz="2400" dirty="0"/>
              <a:t>Sütçü İmam üniversitesi Beden Eğitimi ve Spor Yüksekokulu Spor Yöneticiliği </a:t>
            </a:r>
            <a:r>
              <a:rPr lang="tr-TR" sz="2400" dirty="0" smtClean="0"/>
              <a:t>bölümünde 3 </a:t>
            </a:r>
            <a:r>
              <a:rPr lang="tr-TR" sz="2400" dirty="0"/>
              <a:t>adet Dr. Öğretim </a:t>
            </a:r>
            <a:r>
              <a:rPr lang="tr-TR" sz="2400" dirty="0" smtClean="0"/>
              <a:t>Üyesi, 3 öğretim görevlisi  </a:t>
            </a:r>
            <a:r>
              <a:rPr lang="tr-TR" sz="2400" dirty="0"/>
              <a:t>ile </a:t>
            </a:r>
            <a:r>
              <a:rPr lang="tr-TR" sz="2400" dirty="0" smtClean="0"/>
              <a:t>toplam 6 öğretim elemanı mevcuttur. </a:t>
            </a:r>
          </a:p>
          <a:p>
            <a:pPr algn="just"/>
            <a:r>
              <a:rPr lang="tr-TR" sz="2400" dirty="0" smtClean="0"/>
              <a:t>2020- 2021 eğitim öğretim döneminde öğrenci alımı yapılacaktır.</a:t>
            </a:r>
            <a:endParaRPr lang="tr-TR" sz="2400" dirty="0"/>
          </a:p>
          <a:p>
            <a:pPr>
              <a:buNone/>
            </a:pPr>
            <a:endParaRPr lang="tr-TR" dirty="0"/>
          </a:p>
        </p:txBody>
      </p:sp>
    </p:spTree>
    <p:extLst>
      <p:ext uri="{BB962C8B-B14F-4D97-AF65-F5344CB8AC3E}">
        <p14:creationId xmlns:p14="http://schemas.microsoft.com/office/powerpoint/2010/main" val="4265231155"/>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38657055-95B9-0B4E-8B68-FAEDADC0BA3A}"/>
              </a:ext>
            </a:extLst>
          </p:cNvPr>
          <p:cNvSpPr>
            <a:spLocks noGrp="1"/>
          </p:cNvSpPr>
          <p:nvPr>
            <p:ph type="title"/>
          </p:nvPr>
        </p:nvSpPr>
        <p:spPr/>
        <p:txBody>
          <a:bodyPr>
            <a:normAutofit fontScale="90000"/>
          </a:bodyPr>
          <a:lstStyle/>
          <a:p>
            <a:r>
              <a:rPr lang="tr-TR" sz="3600" b="1" dirty="0">
                <a:solidFill>
                  <a:schemeClr val="accent5">
                    <a:lumMod val="60000"/>
                    <a:lumOff val="40000"/>
                  </a:schemeClr>
                </a:solidFill>
              </a:rPr>
              <a:t/>
            </a:r>
            <a:br>
              <a:rPr lang="tr-TR" sz="3600" b="1" dirty="0">
                <a:solidFill>
                  <a:schemeClr val="accent5">
                    <a:lumMod val="60000"/>
                    <a:lumOff val="40000"/>
                  </a:schemeClr>
                </a:solidFill>
              </a:rPr>
            </a:br>
            <a:r>
              <a:rPr lang="tr-TR" sz="3600" b="1" dirty="0">
                <a:solidFill>
                  <a:schemeClr val="accent5">
                    <a:lumMod val="60000"/>
                    <a:lumOff val="40000"/>
                  </a:schemeClr>
                </a:solidFill>
              </a:rPr>
              <a:t>Kahramanmaraş Sütçü İmam Üniversitesi BESYO Akademik Personel Yeterliliği</a:t>
            </a:r>
            <a:r>
              <a:rPr lang="tr-TR" b="1" dirty="0"/>
              <a:t/>
            </a:r>
            <a:br>
              <a:rPr lang="tr-TR" b="1" dirty="0"/>
            </a:br>
            <a:r>
              <a:rPr lang="tr-TR" dirty="0"/>
              <a:t> </a:t>
            </a:r>
            <a:br>
              <a:rPr lang="tr-TR" dirty="0"/>
            </a:br>
            <a:endParaRPr lang="tr-TR" dirty="0"/>
          </a:p>
        </p:txBody>
      </p:sp>
      <p:graphicFrame>
        <p:nvGraphicFramePr>
          <p:cNvPr id="4" name="İçerik Yer Tutucusu 3">
            <a:extLst>
              <a:ext uri="{FF2B5EF4-FFF2-40B4-BE49-F238E27FC236}">
                <a16:creationId xmlns="" xmlns:a16="http://schemas.microsoft.com/office/drawing/2014/main" id="{6F434755-BC35-5840-924A-F4FA1E3443E0}"/>
              </a:ext>
            </a:extLst>
          </p:cNvPr>
          <p:cNvGraphicFramePr>
            <a:graphicFrameLocks noGrp="1"/>
          </p:cNvGraphicFramePr>
          <p:nvPr>
            <p:ph idx="1"/>
            <p:extLst>
              <p:ext uri="{D42A27DB-BD31-4B8C-83A1-F6EECF244321}">
                <p14:modId xmlns:p14="http://schemas.microsoft.com/office/powerpoint/2010/main" val="3110426673"/>
              </p:ext>
            </p:extLst>
          </p:nvPr>
        </p:nvGraphicFramePr>
        <p:xfrm>
          <a:off x="510363" y="2057401"/>
          <a:ext cx="11227980" cy="4343399"/>
        </p:xfrm>
        <a:graphic>
          <a:graphicData uri="http://schemas.openxmlformats.org/drawingml/2006/table">
            <a:tbl>
              <a:tblPr firstRow="1" firstCol="1" bandRow="1">
                <a:tableStyleId>{5C22544A-7EE6-4342-B048-85BDC9FD1C3A}</a:tableStyleId>
              </a:tblPr>
              <a:tblGrid>
                <a:gridCol w="2383278">
                  <a:extLst>
                    <a:ext uri="{9D8B030D-6E8A-4147-A177-3AD203B41FA5}">
                      <a16:colId xmlns="" xmlns:a16="http://schemas.microsoft.com/office/drawing/2014/main" val="3001248129"/>
                    </a:ext>
                  </a:extLst>
                </a:gridCol>
                <a:gridCol w="2430090">
                  <a:extLst>
                    <a:ext uri="{9D8B030D-6E8A-4147-A177-3AD203B41FA5}">
                      <a16:colId xmlns="" xmlns:a16="http://schemas.microsoft.com/office/drawing/2014/main" val="1574353617"/>
                    </a:ext>
                  </a:extLst>
                </a:gridCol>
                <a:gridCol w="2227697">
                  <a:extLst>
                    <a:ext uri="{9D8B030D-6E8A-4147-A177-3AD203B41FA5}">
                      <a16:colId xmlns="" xmlns:a16="http://schemas.microsoft.com/office/drawing/2014/main" val="3662504479"/>
                    </a:ext>
                  </a:extLst>
                </a:gridCol>
                <a:gridCol w="2219437">
                  <a:extLst>
                    <a:ext uri="{9D8B030D-6E8A-4147-A177-3AD203B41FA5}">
                      <a16:colId xmlns="" xmlns:a16="http://schemas.microsoft.com/office/drawing/2014/main" val="4072145061"/>
                    </a:ext>
                  </a:extLst>
                </a:gridCol>
                <a:gridCol w="1967478">
                  <a:extLst>
                    <a:ext uri="{9D8B030D-6E8A-4147-A177-3AD203B41FA5}">
                      <a16:colId xmlns="" xmlns:a16="http://schemas.microsoft.com/office/drawing/2014/main" val="562893786"/>
                    </a:ext>
                  </a:extLst>
                </a:gridCol>
              </a:tblGrid>
              <a:tr h="1436508">
                <a:tc>
                  <a:txBody>
                    <a:bodyPr/>
                    <a:lstStyle/>
                    <a:p>
                      <a:pPr>
                        <a:lnSpc>
                          <a:spcPct val="150000"/>
                        </a:lnSpc>
                        <a:spcAft>
                          <a:spcPts val="0"/>
                        </a:spcAft>
                      </a:pPr>
                      <a:r>
                        <a:rPr lang="tr-TR" sz="1600" dirty="0">
                          <a:effectLst/>
                        </a:rPr>
                        <a:t> </a:t>
                      </a:r>
                    </a:p>
                    <a:p>
                      <a:pPr>
                        <a:lnSpc>
                          <a:spcPct val="150000"/>
                        </a:lnSpc>
                        <a:spcAft>
                          <a:spcPts val="0"/>
                        </a:spcAft>
                      </a:pPr>
                      <a:r>
                        <a:rPr lang="tr-TR" sz="1600" dirty="0">
                          <a:effectLst/>
                        </a:rPr>
                        <a:t>Öğretim Üyesi</a:t>
                      </a:r>
                      <a:endParaRPr lang="tr-TR"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a:effectLst/>
                        </a:rPr>
                        <a:t>Beden Eğitimi Öğretmenliği Bölümü</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a:effectLst/>
                        </a:rPr>
                        <a:t> </a:t>
                      </a:r>
                    </a:p>
                    <a:p>
                      <a:pPr algn="ctr">
                        <a:lnSpc>
                          <a:spcPct val="150000"/>
                        </a:lnSpc>
                        <a:spcAft>
                          <a:spcPts val="0"/>
                        </a:spcAft>
                      </a:pPr>
                      <a:r>
                        <a:rPr lang="tr-TR" sz="1600">
                          <a:effectLst/>
                        </a:rPr>
                        <a:t>Antrenörlük Bölümü</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a:effectLst/>
                        </a:rPr>
                        <a:t>Spor Yöneticiliği Bölümü</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a:effectLst/>
                        </a:rPr>
                        <a:t> </a:t>
                      </a:r>
                    </a:p>
                    <a:p>
                      <a:pPr algn="ctr">
                        <a:lnSpc>
                          <a:spcPct val="150000"/>
                        </a:lnSpc>
                        <a:spcAft>
                          <a:spcPts val="0"/>
                        </a:spcAft>
                      </a:pPr>
                      <a:r>
                        <a:rPr lang="tr-TR" sz="1600">
                          <a:effectLst/>
                        </a:rPr>
                        <a:t> </a:t>
                      </a:r>
                    </a:p>
                    <a:p>
                      <a:pPr algn="ctr">
                        <a:lnSpc>
                          <a:spcPct val="150000"/>
                        </a:lnSpc>
                        <a:spcAft>
                          <a:spcPts val="0"/>
                        </a:spcAft>
                      </a:pPr>
                      <a:r>
                        <a:rPr lang="tr-TR" sz="1600">
                          <a:effectLst/>
                        </a:rPr>
                        <a:t>TOPLAM</a:t>
                      </a:r>
                      <a:endParaRPr lang="tr-TR" sz="16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 xmlns:a16="http://schemas.microsoft.com/office/drawing/2014/main" val="2366916507"/>
                  </a:ext>
                </a:extLst>
              </a:tr>
              <a:tr h="478836">
                <a:tc>
                  <a:txBody>
                    <a:bodyPr/>
                    <a:lstStyle/>
                    <a:p>
                      <a:pPr algn="just">
                        <a:lnSpc>
                          <a:spcPct val="150000"/>
                        </a:lnSpc>
                        <a:spcAft>
                          <a:spcPts val="0"/>
                        </a:spcAft>
                      </a:pPr>
                      <a:r>
                        <a:rPr lang="tr-TR" sz="1600">
                          <a:effectLst/>
                        </a:rPr>
                        <a:t>Profesör</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a:effectLst/>
                        </a:rPr>
                        <a:t>2</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a:effectLst/>
                        </a:rPr>
                        <a:t>-</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a:effectLst/>
                        </a:rPr>
                        <a:t>-</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a:effectLst/>
                        </a:rPr>
                        <a:t>2</a:t>
                      </a:r>
                      <a:endParaRPr lang="tr-TR" sz="16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 xmlns:a16="http://schemas.microsoft.com/office/drawing/2014/main" val="678456224"/>
                  </a:ext>
                </a:extLst>
              </a:tr>
              <a:tr h="478836">
                <a:tc>
                  <a:txBody>
                    <a:bodyPr/>
                    <a:lstStyle/>
                    <a:p>
                      <a:pPr algn="just">
                        <a:lnSpc>
                          <a:spcPct val="150000"/>
                        </a:lnSpc>
                        <a:spcAft>
                          <a:spcPts val="0"/>
                        </a:spcAft>
                      </a:pPr>
                      <a:r>
                        <a:rPr lang="tr-TR" sz="1600">
                          <a:effectLst/>
                        </a:rPr>
                        <a:t>Doçent</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a:effectLst/>
                        </a:rPr>
                        <a:t>2</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a:effectLst/>
                        </a:rPr>
                        <a:t>1</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a:effectLst/>
                        </a:rPr>
                        <a:t>-</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a:effectLst/>
                        </a:rPr>
                        <a:t>3</a:t>
                      </a:r>
                      <a:endParaRPr lang="tr-TR" sz="16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 xmlns:a16="http://schemas.microsoft.com/office/drawing/2014/main" val="695704340"/>
                  </a:ext>
                </a:extLst>
              </a:tr>
              <a:tr h="478836">
                <a:tc>
                  <a:txBody>
                    <a:bodyPr/>
                    <a:lstStyle/>
                    <a:p>
                      <a:pPr algn="just">
                        <a:lnSpc>
                          <a:spcPct val="150000"/>
                        </a:lnSpc>
                        <a:spcAft>
                          <a:spcPts val="0"/>
                        </a:spcAft>
                      </a:pPr>
                      <a:r>
                        <a:rPr lang="tr-TR" sz="1600">
                          <a:effectLst/>
                        </a:rPr>
                        <a:t>Dr. Öğr. Üyesi</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a:effectLst/>
                        </a:rPr>
                        <a:t>-</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a:effectLst/>
                        </a:rPr>
                        <a:t>2</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a:effectLst/>
                        </a:rPr>
                        <a:t>3</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dirty="0">
                          <a:effectLst/>
                        </a:rPr>
                        <a:t>5</a:t>
                      </a:r>
                      <a:endParaRPr lang="tr-TR" sz="16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 xmlns:a16="http://schemas.microsoft.com/office/drawing/2014/main" val="3217158440"/>
                  </a:ext>
                </a:extLst>
              </a:tr>
              <a:tr h="478836">
                <a:tc>
                  <a:txBody>
                    <a:bodyPr/>
                    <a:lstStyle/>
                    <a:p>
                      <a:pPr>
                        <a:lnSpc>
                          <a:spcPct val="150000"/>
                        </a:lnSpc>
                        <a:spcAft>
                          <a:spcPts val="0"/>
                        </a:spcAft>
                      </a:pPr>
                      <a:r>
                        <a:rPr lang="tr-TR" sz="1600">
                          <a:effectLst/>
                        </a:rPr>
                        <a:t>Arş. Gör.</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a:effectLst/>
                        </a:rPr>
                        <a:t>-</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a:effectLst/>
                        </a:rPr>
                        <a:t> </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a:effectLst/>
                        </a:rPr>
                        <a:t>-</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a:effectLst/>
                        </a:rPr>
                        <a:t>-</a:t>
                      </a:r>
                      <a:endParaRPr lang="tr-TR" sz="16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 xmlns:a16="http://schemas.microsoft.com/office/drawing/2014/main" val="1317222819"/>
                  </a:ext>
                </a:extLst>
              </a:tr>
              <a:tr h="478836">
                <a:tc>
                  <a:txBody>
                    <a:bodyPr/>
                    <a:lstStyle/>
                    <a:p>
                      <a:pPr>
                        <a:lnSpc>
                          <a:spcPct val="150000"/>
                        </a:lnSpc>
                        <a:spcAft>
                          <a:spcPts val="0"/>
                        </a:spcAft>
                      </a:pPr>
                      <a:r>
                        <a:rPr lang="tr-TR" sz="1600">
                          <a:effectLst/>
                        </a:rPr>
                        <a:t>Öğr.Gör</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dirty="0">
                          <a:effectLst/>
                        </a:rPr>
                        <a:t>2</a:t>
                      </a:r>
                      <a:endParaRPr lang="tr-TR"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dirty="0" smtClean="0">
                          <a:effectLst/>
                        </a:rPr>
                        <a:t>3</a:t>
                      </a:r>
                      <a:endParaRPr lang="tr-TR"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dirty="0" smtClean="0">
                          <a:effectLst/>
                        </a:rPr>
                        <a:t>3</a:t>
                      </a:r>
                      <a:endParaRPr lang="tr-TR"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a:effectLst/>
                        </a:rPr>
                        <a:t>4</a:t>
                      </a:r>
                      <a:endParaRPr lang="tr-TR" sz="16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 xmlns:a16="http://schemas.microsoft.com/office/drawing/2014/main" val="2141946739"/>
                  </a:ext>
                </a:extLst>
              </a:tr>
              <a:tr h="512711">
                <a:tc>
                  <a:txBody>
                    <a:bodyPr/>
                    <a:lstStyle/>
                    <a:p>
                      <a:pPr algn="r">
                        <a:lnSpc>
                          <a:spcPct val="150000"/>
                        </a:lnSpc>
                        <a:spcAft>
                          <a:spcPts val="0"/>
                        </a:spcAft>
                      </a:pPr>
                      <a:r>
                        <a:rPr lang="tr-TR" sz="1600">
                          <a:effectLst/>
                        </a:rPr>
                        <a:t>Toplam </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a:effectLst/>
                        </a:rPr>
                        <a:t>6</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dirty="0" smtClean="0">
                          <a:effectLst/>
                        </a:rPr>
                        <a:t>6</a:t>
                      </a:r>
                      <a:endParaRPr lang="tr-TR"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dirty="0" smtClean="0">
                          <a:effectLst/>
                        </a:rPr>
                        <a:t>6</a:t>
                      </a:r>
                      <a:endParaRPr lang="tr-TR"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600" dirty="0" smtClean="0">
                          <a:effectLst/>
                        </a:rPr>
                        <a:t>18</a:t>
                      </a:r>
                      <a:endParaRPr lang="tr-TR" sz="16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 xmlns:a16="http://schemas.microsoft.com/office/drawing/2014/main" val="760873044"/>
                  </a:ext>
                </a:extLst>
              </a:tr>
            </a:tbl>
          </a:graphicData>
        </a:graphic>
      </p:graphicFrame>
    </p:spTree>
    <p:extLst>
      <p:ext uri="{BB962C8B-B14F-4D97-AF65-F5344CB8AC3E}">
        <p14:creationId xmlns:p14="http://schemas.microsoft.com/office/powerpoint/2010/main" val="1636752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5FE859AB-876B-064D-AA58-F768D67CEA72}"/>
              </a:ext>
            </a:extLst>
          </p:cNvPr>
          <p:cNvSpPr>
            <a:spLocks noGrp="1"/>
          </p:cNvSpPr>
          <p:nvPr>
            <p:ph type="title"/>
          </p:nvPr>
        </p:nvSpPr>
        <p:spPr/>
        <p:txBody>
          <a:bodyPr>
            <a:normAutofit fontScale="90000"/>
          </a:bodyPr>
          <a:lstStyle/>
          <a:p>
            <a:r>
              <a:rPr lang="tr-TR" b="1" dirty="0">
                <a:solidFill>
                  <a:schemeClr val="accent5">
                    <a:lumMod val="60000"/>
                    <a:lumOff val="40000"/>
                  </a:schemeClr>
                </a:solidFill>
              </a:rPr>
              <a:t>Uygulamalı Spor Eğitimi Tesis Yeterliği</a:t>
            </a:r>
            <a:r>
              <a:rPr lang="tr-TR" b="1" dirty="0"/>
              <a:t/>
            </a:r>
            <a:br>
              <a:rPr lang="tr-TR" b="1" dirty="0"/>
            </a:br>
            <a:endParaRPr lang="tr-TR" dirty="0"/>
          </a:p>
        </p:txBody>
      </p:sp>
      <p:sp>
        <p:nvSpPr>
          <p:cNvPr id="3" name="İçerik Yer Tutucusu 2">
            <a:extLst>
              <a:ext uri="{FF2B5EF4-FFF2-40B4-BE49-F238E27FC236}">
                <a16:creationId xmlns="" xmlns:a16="http://schemas.microsoft.com/office/drawing/2014/main" id="{F4AEC424-1B7F-174D-996E-54E091BD5E95}"/>
              </a:ext>
            </a:extLst>
          </p:cNvPr>
          <p:cNvSpPr>
            <a:spLocks noGrp="1"/>
          </p:cNvSpPr>
          <p:nvPr>
            <p:ph idx="1"/>
          </p:nvPr>
        </p:nvSpPr>
        <p:spPr/>
        <p:txBody>
          <a:bodyPr>
            <a:normAutofit fontScale="92500"/>
          </a:bodyPr>
          <a:lstStyle/>
          <a:p>
            <a:pPr algn="just"/>
            <a:r>
              <a:rPr lang="tr-TR" dirty="0"/>
              <a:t>Yüksekokulumuzda eğitim-öğretim 1996 yılından beri </a:t>
            </a:r>
            <a:r>
              <a:rPr lang="tr-TR" dirty="0" smtClean="0"/>
              <a:t>Rektörlük </a:t>
            </a:r>
            <a:r>
              <a:rPr lang="tr-TR" dirty="0"/>
              <a:t>Kampüslerinde bulunan 38.185 m</a:t>
            </a:r>
            <a:r>
              <a:rPr lang="tr-TR" baseline="30000" dirty="0"/>
              <a:t>2</a:t>
            </a:r>
            <a:r>
              <a:rPr lang="tr-TR" dirty="0"/>
              <a:t> kapalı ve açık tesisleri olan bina ve tesislerde yürütülmekle birlikte, spor eğitiminin özelliği gereği staj ve uygulamalar için yerleşke dışındaki </a:t>
            </a:r>
            <a:r>
              <a:rPr lang="tr-TR" dirty="0" smtClean="0"/>
              <a:t>spor </a:t>
            </a:r>
            <a:r>
              <a:rPr lang="tr-TR" dirty="0"/>
              <a:t>tesis ve işletmelerinden de faydalanılmaktadır. </a:t>
            </a:r>
            <a:endParaRPr lang="tr-TR" dirty="0" smtClean="0"/>
          </a:p>
          <a:p>
            <a:pPr algn="just"/>
            <a:r>
              <a:rPr lang="tr-TR" dirty="0" smtClean="0"/>
              <a:t>Örneğin </a:t>
            </a:r>
            <a:r>
              <a:rPr lang="tr-TR" dirty="0"/>
              <a:t>Beden Eğitimi ve Spor Öğretmenliği Bölümü öğrencileri öğretmenlik stajlarını Kahramanmaraş ilindeki değişik okullarda yapmaktadırlar. Uygulamalı spor eğitimleri ve yönetim stajları için Gençlik Spor Genel Müdürlüğü’nün tesis ve işletmelerine, spor federasyonlarına, amatör ve profesyonel spor kulüplerine; kış sporları için olmak üzere diğer tüm doğa sporları alanlarına gidilmektedir. Yüzme dersleri Kahramanmaraş Sütçü İmam Üniversitesi bünyesinde bulunan yarı olimpik Yüzme Havuzunda yapılmaktadır.</a:t>
            </a:r>
          </a:p>
          <a:p>
            <a:pPr>
              <a:buNone/>
            </a:pPr>
            <a:r>
              <a:rPr lang="tr-TR" dirty="0"/>
              <a:t/>
            </a:r>
            <a:br>
              <a:rPr lang="tr-TR" dirty="0"/>
            </a:br>
            <a:endParaRPr lang="tr-TR" dirty="0"/>
          </a:p>
        </p:txBody>
      </p:sp>
    </p:spTree>
    <p:extLst>
      <p:ext uri="{BB962C8B-B14F-4D97-AF65-F5344CB8AC3E}">
        <p14:creationId xmlns:p14="http://schemas.microsoft.com/office/powerpoint/2010/main" val="9124984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10A733DD-41A9-C943-95B6-87BAEA96BED3}"/>
              </a:ext>
            </a:extLst>
          </p:cNvPr>
          <p:cNvSpPr>
            <a:spLocks noGrp="1"/>
          </p:cNvSpPr>
          <p:nvPr>
            <p:ph type="title"/>
          </p:nvPr>
        </p:nvSpPr>
        <p:spPr>
          <a:xfrm>
            <a:off x="2895600" y="764373"/>
            <a:ext cx="8610600" cy="874957"/>
          </a:xfrm>
        </p:spPr>
        <p:txBody>
          <a:bodyPr>
            <a:normAutofit fontScale="90000"/>
          </a:bodyPr>
          <a:lstStyle/>
          <a:p>
            <a:r>
              <a:rPr lang="tr-TR" b="1" dirty="0">
                <a:solidFill>
                  <a:schemeClr val="accent5">
                    <a:lumMod val="60000"/>
                    <a:lumOff val="40000"/>
                  </a:schemeClr>
                </a:solidFill>
              </a:rPr>
              <a:t>BESYO </a:t>
            </a:r>
            <a:r>
              <a:rPr lang="tr-TR" b="1" dirty="0" err="1" smtClean="0">
                <a:solidFill>
                  <a:schemeClr val="accent5">
                    <a:lumMod val="60000"/>
                    <a:lumOff val="40000"/>
                  </a:schemeClr>
                </a:solidFill>
              </a:rPr>
              <a:t>UygulamalI</a:t>
            </a:r>
            <a:r>
              <a:rPr lang="tr-TR" b="1" dirty="0" smtClean="0">
                <a:solidFill>
                  <a:schemeClr val="accent5">
                    <a:lumMod val="60000"/>
                    <a:lumOff val="40000"/>
                  </a:schemeClr>
                </a:solidFill>
              </a:rPr>
              <a:t> </a:t>
            </a:r>
            <a:r>
              <a:rPr lang="tr-TR" b="1" dirty="0">
                <a:solidFill>
                  <a:schemeClr val="accent5">
                    <a:lumMod val="60000"/>
                    <a:lumOff val="40000"/>
                  </a:schemeClr>
                </a:solidFill>
              </a:rPr>
              <a:t>Spor Eğitim </a:t>
            </a:r>
            <a:r>
              <a:rPr lang="tr-TR" b="1" dirty="0" err="1" smtClean="0">
                <a:solidFill>
                  <a:schemeClr val="accent5">
                    <a:lumMod val="60000"/>
                    <a:lumOff val="40000"/>
                  </a:schemeClr>
                </a:solidFill>
              </a:rPr>
              <a:t>AlanlarI</a:t>
            </a:r>
            <a:r>
              <a:rPr lang="tr-TR" b="1" dirty="0">
                <a:solidFill>
                  <a:schemeClr val="accent5">
                    <a:lumMod val="60000"/>
                    <a:lumOff val="40000"/>
                  </a:schemeClr>
                </a:solidFill>
              </a:rPr>
              <a:t/>
            </a:r>
            <a:br>
              <a:rPr lang="tr-TR" b="1" dirty="0">
                <a:solidFill>
                  <a:schemeClr val="accent5">
                    <a:lumMod val="60000"/>
                    <a:lumOff val="40000"/>
                  </a:schemeClr>
                </a:solidFill>
              </a:rPr>
            </a:br>
            <a:endParaRPr lang="tr-TR" dirty="0">
              <a:solidFill>
                <a:schemeClr val="accent5">
                  <a:lumMod val="60000"/>
                  <a:lumOff val="40000"/>
                </a:schemeClr>
              </a:solidFill>
            </a:endParaRPr>
          </a:p>
        </p:txBody>
      </p:sp>
      <p:graphicFrame>
        <p:nvGraphicFramePr>
          <p:cNvPr id="4" name="İçerik Yer Tutucusu 3">
            <a:extLst>
              <a:ext uri="{FF2B5EF4-FFF2-40B4-BE49-F238E27FC236}">
                <a16:creationId xmlns="" xmlns:a16="http://schemas.microsoft.com/office/drawing/2014/main" id="{5D983AE7-87E3-F74F-8270-A436E343B332}"/>
              </a:ext>
            </a:extLst>
          </p:cNvPr>
          <p:cNvGraphicFramePr>
            <a:graphicFrameLocks noGrp="1"/>
          </p:cNvGraphicFramePr>
          <p:nvPr>
            <p:ph idx="1"/>
            <p:extLst>
              <p:ext uri="{D42A27DB-BD31-4B8C-83A1-F6EECF244321}">
                <p14:modId xmlns:p14="http://schemas.microsoft.com/office/powerpoint/2010/main" val="2577554273"/>
              </p:ext>
            </p:extLst>
          </p:nvPr>
        </p:nvGraphicFramePr>
        <p:xfrm>
          <a:off x="757881" y="1639330"/>
          <a:ext cx="10017211" cy="4903136"/>
        </p:xfrm>
        <a:graphic>
          <a:graphicData uri="http://schemas.openxmlformats.org/drawingml/2006/table">
            <a:tbl>
              <a:tblPr firstRow="1" firstCol="1" bandRow="1">
                <a:tableStyleId>{5C22544A-7EE6-4342-B048-85BDC9FD1C3A}</a:tableStyleId>
              </a:tblPr>
              <a:tblGrid>
                <a:gridCol w="7137825">
                  <a:extLst>
                    <a:ext uri="{9D8B030D-6E8A-4147-A177-3AD203B41FA5}">
                      <a16:colId xmlns="" xmlns:a16="http://schemas.microsoft.com/office/drawing/2014/main" val="562972420"/>
                    </a:ext>
                  </a:extLst>
                </a:gridCol>
                <a:gridCol w="2879386">
                  <a:extLst>
                    <a:ext uri="{9D8B030D-6E8A-4147-A177-3AD203B41FA5}">
                      <a16:colId xmlns="" xmlns:a16="http://schemas.microsoft.com/office/drawing/2014/main" val="970287460"/>
                    </a:ext>
                  </a:extLst>
                </a:gridCol>
              </a:tblGrid>
              <a:tr h="717851">
                <a:tc>
                  <a:txBody>
                    <a:bodyPr/>
                    <a:lstStyle/>
                    <a:p>
                      <a:pPr algn="just">
                        <a:lnSpc>
                          <a:spcPct val="150000"/>
                        </a:lnSpc>
                        <a:spcAft>
                          <a:spcPts val="0"/>
                        </a:spcAft>
                      </a:pPr>
                      <a:r>
                        <a:rPr lang="tr-TR" sz="1600" dirty="0">
                          <a:effectLst/>
                        </a:rPr>
                        <a:t>Tesisler</a:t>
                      </a:r>
                      <a:endParaRPr lang="tr-TR"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algn="just">
                        <a:lnSpc>
                          <a:spcPct val="150000"/>
                        </a:lnSpc>
                        <a:spcAft>
                          <a:spcPts val="0"/>
                        </a:spcAft>
                      </a:pPr>
                      <a:r>
                        <a:rPr lang="tr-TR" sz="1600">
                          <a:effectLst/>
                        </a:rPr>
                        <a:t>Tesis Alanı (m</a:t>
                      </a:r>
                      <a:r>
                        <a:rPr lang="tr-TR" sz="1600" baseline="30000">
                          <a:effectLst/>
                        </a:rPr>
                        <a:t>2</a:t>
                      </a:r>
                      <a:r>
                        <a:rPr lang="tr-TR" sz="1600">
                          <a:effectLst/>
                        </a:rPr>
                        <a:t>)</a:t>
                      </a:r>
                      <a:endParaRPr lang="tr-TR" sz="16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 xmlns:a16="http://schemas.microsoft.com/office/drawing/2014/main" val="1547407099"/>
                  </a:ext>
                </a:extLst>
              </a:tr>
              <a:tr h="309147">
                <a:tc>
                  <a:txBody>
                    <a:bodyPr/>
                    <a:lstStyle/>
                    <a:p>
                      <a:pPr algn="just">
                        <a:lnSpc>
                          <a:spcPct val="150000"/>
                        </a:lnSpc>
                        <a:spcAft>
                          <a:spcPts val="0"/>
                        </a:spcAft>
                      </a:pPr>
                      <a:r>
                        <a:rPr lang="tr-TR" sz="1600">
                          <a:effectLst/>
                        </a:rPr>
                        <a:t>Futbol ve Atletizm Sahası (Cim Saha-1500 seyirci kap.)</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marL="266700" algn="r">
                        <a:lnSpc>
                          <a:spcPct val="150000"/>
                        </a:lnSpc>
                        <a:spcAft>
                          <a:spcPts val="0"/>
                        </a:spcAft>
                      </a:pPr>
                      <a:r>
                        <a:rPr lang="tr-TR" sz="1600" dirty="0" smtClean="0">
                          <a:effectLst/>
                          <a:latin typeface="Times New Roman" pitchFamily="18" charset="0"/>
                          <a:cs typeface="Times New Roman" pitchFamily="18" charset="0"/>
                        </a:rPr>
                        <a:t>15.060m</a:t>
                      </a:r>
                      <a:r>
                        <a:rPr lang="tr-TR" sz="1600" baseline="30000" dirty="0" smtClean="0">
                          <a:effectLst/>
                          <a:latin typeface="Times New Roman" pitchFamily="18" charset="0"/>
                          <a:cs typeface="Times New Roman" pitchFamily="18" charset="0"/>
                        </a:rPr>
                        <a:t>2</a:t>
                      </a:r>
                      <a:endParaRPr lang="tr-TR" sz="1600" dirty="0">
                        <a:effectLst/>
                        <a:latin typeface="Times New Roman" pitchFamily="18" charset="0"/>
                        <a:ea typeface="Calibri" panose="020F0502020204030204" pitchFamily="34" charset="0"/>
                        <a:cs typeface="Times New Roman" pitchFamily="18" charset="0"/>
                      </a:endParaRPr>
                    </a:p>
                  </a:txBody>
                  <a:tcPr marL="68580" marR="68580" marT="0" marB="0"/>
                </a:tc>
                <a:extLst>
                  <a:ext uri="{0D108BD9-81ED-4DB2-BD59-A6C34878D82A}">
                    <a16:rowId xmlns="" xmlns:a16="http://schemas.microsoft.com/office/drawing/2014/main" val="2453820"/>
                  </a:ext>
                </a:extLst>
              </a:tr>
              <a:tr h="309147">
                <a:tc>
                  <a:txBody>
                    <a:bodyPr/>
                    <a:lstStyle/>
                    <a:p>
                      <a:pPr algn="just">
                        <a:lnSpc>
                          <a:spcPct val="150000"/>
                        </a:lnSpc>
                        <a:spcAft>
                          <a:spcPts val="0"/>
                        </a:spcAft>
                      </a:pPr>
                      <a:r>
                        <a:rPr lang="tr-TR" sz="1600">
                          <a:effectLst/>
                        </a:rPr>
                        <a:t>Futbol Sahası (Yapay Cim - 3 adet)</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marL="266700" algn="r">
                        <a:lnSpc>
                          <a:spcPct val="150000"/>
                        </a:lnSpc>
                        <a:spcAft>
                          <a:spcPts val="0"/>
                        </a:spcAft>
                      </a:pPr>
                      <a:r>
                        <a:rPr lang="tr-TR" sz="1600" dirty="0">
                          <a:effectLst/>
                          <a:latin typeface="Times New Roman" pitchFamily="18" charset="0"/>
                          <a:cs typeface="Times New Roman" pitchFamily="18" charset="0"/>
                        </a:rPr>
                        <a:t>1828m</a:t>
                      </a:r>
                      <a:r>
                        <a:rPr lang="tr-TR" sz="1600" baseline="30000" dirty="0">
                          <a:effectLst/>
                          <a:latin typeface="Times New Roman" pitchFamily="18" charset="0"/>
                          <a:cs typeface="Times New Roman" pitchFamily="18" charset="0"/>
                        </a:rPr>
                        <a:t>2</a:t>
                      </a:r>
                      <a:endParaRPr lang="tr-TR" sz="1600" dirty="0">
                        <a:effectLst/>
                        <a:latin typeface="Times New Roman" pitchFamily="18" charset="0"/>
                        <a:ea typeface="Calibri" panose="020F0502020204030204" pitchFamily="34" charset="0"/>
                        <a:cs typeface="Times New Roman" pitchFamily="18" charset="0"/>
                      </a:endParaRPr>
                    </a:p>
                  </a:txBody>
                  <a:tcPr marL="68580" marR="68580" marT="0" marB="0"/>
                </a:tc>
                <a:extLst>
                  <a:ext uri="{0D108BD9-81ED-4DB2-BD59-A6C34878D82A}">
                    <a16:rowId xmlns="" xmlns:a16="http://schemas.microsoft.com/office/drawing/2014/main" val="923290313"/>
                  </a:ext>
                </a:extLst>
              </a:tr>
              <a:tr h="309147">
                <a:tc>
                  <a:txBody>
                    <a:bodyPr/>
                    <a:lstStyle/>
                    <a:p>
                      <a:pPr algn="just">
                        <a:lnSpc>
                          <a:spcPct val="150000"/>
                        </a:lnSpc>
                        <a:spcAft>
                          <a:spcPts val="0"/>
                        </a:spcAft>
                      </a:pPr>
                      <a:r>
                        <a:rPr lang="tr-TR" sz="1600">
                          <a:effectLst/>
                        </a:rPr>
                        <a:t>Çok Amaçlı Kapalı Spor Salonu (Avşar Kamp.)</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marL="266700" algn="r">
                        <a:lnSpc>
                          <a:spcPct val="150000"/>
                        </a:lnSpc>
                        <a:spcAft>
                          <a:spcPts val="0"/>
                        </a:spcAft>
                      </a:pPr>
                      <a:r>
                        <a:rPr lang="tr-TR" sz="1600" dirty="0">
                          <a:effectLst/>
                          <a:latin typeface="Times New Roman" pitchFamily="18" charset="0"/>
                          <a:cs typeface="Times New Roman" pitchFamily="18" charset="0"/>
                        </a:rPr>
                        <a:t>5800m</a:t>
                      </a:r>
                      <a:r>
                        <a:rPr lang="tr-TR" sz="1600" baseline="30000" dirty="0">
                          <a:effectLst/>
                          <a:latin typeface="Times New Roman" pitchFamily="18" charset="0"/>
                          <a:cs typeface="Times New Roman" pitchFamily="18" charset="0"/>
                        </a:rPr>
                        <a:t>2</a:t>
                      </a:r>
                      <a:endParaRPr lang="tr-TR" sz="1600" dirty="0">
                        <a:effectLst/>
                        <a:latin typeface="Times New Roman" pitchFamily="18" charset="0"/>
                        <a:ea typeface="Calibri" panose="020F0502020204030204" pitchFamily="34" charset="0"/>
                        <a:cs typeface="Times New Roman" pitchFamily="18" charset="0"/>
                      </a:endParaRPr>
                    </a:p>
                  </a:txBody>
                  <a:tcPr marL="68580" marR="68580" marT="0" marB="0"/>
                </a:tc>
                <a:extLst>
                  <a:ext uri="{0D108BD9-81ED-4DB2-BD59-A6C34878D82A}">
                    <a16:rowId xmlns="" xmlns:a16="http://schemas.microsoft.com/office/drawing/2014/main" val="694517027"/>
                  </a:ext>
                </a:extLst>
              </a:tr>
              <a:tr h="309147">
                <a:tc>
                  <a:txBody>
                    <a:bodyPr/>
                    <a:lstStyle/>
                    <a:p>
                      <a:pPr algn="just">
                        <a:lnSpc>
                          <a:spcPct val="150000"/>
                        </a:lnSpc>
                        <a:spcAft>
                          <a:spcPts val="0"/>
                        </a:spcAft>
                      </a:pPr>
                      <a:r>
                        <a:rPr lang="tr-TR" sz="1600">
                          <a:effectLst/>
                        </a:rPr>
                        <a:t>Çok Amaçlı Kapalı Spor Salonu (Karacasu Kamp.)</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marL="266700" algn="r">
                        <a:lnSpc>
                          <a:spcPct val="150000"/>
                        </a:lnSpc>
                        <a:spcAft>
                          <a:spcPts val="0"/>
                        </a:spcAft>
                      </a:pPr>
                      <a:r>
                        <a:rPr lang="tr-TR" sz="1600" dirty="0">
                          <a:effectLst/>
                          <a:latin typeface="Times New Roman" pitchFamily="18" charset="0"/>
                          <a:cs typeface="Times New Roman" pitchFamily="18" charset="0"/>
                        </a:rPr>
                        <a:t>3000 m</a:t>
                      </a:r>
                      <a:r>
                        <a:rPr lang="tr-TR" sz="1600" baseline="30000" dirty="0">
                          <a:effectLst/>
                          <a:latin typeface="Times New Roman" pitchFamily="18" charset="0"/>
                          <a:cs typeface="Times New Roman" pitchFamily="18" charset="0"/>
                        </a:rPr>
                        <a:t>2</a:t>
                      </a:r>
                      <a:endParaRPr lang="tr-TR" sz="1600" dirty="0">
                        <a:effectLst/>
                        <a:latin typeface="Times New Roman" pitchFamily="18" charset="0"/>
                        <a:ea typeface="Calibri" panose="020F0502020204030204" pitchFamily="34" charset="0"/>
                        <a:cs typeface="Times New Roman" pitchFamily="18" charset="0"/>
                      </a:endParaRPr>
                    </a:p>
                  </a:txBody>
                  <a:tcPr marL="68580" marR="68580" marT="0" marB="0"/>
                </a:tc>
                <a:extLst>
                  <a:ext uri="{0D108BD9-81ED-4DB2-BD59-A6C34878D82A}">
                    <a16:rowId xmlns="" xmlns:a16="http://schemas.microsoft.com/office/drawing/2014/main" val="1648823996"/>
                  </a:ext>
                </a:extLst>
              </a:tr>
              <a:tr h="309147">
                <a:tc>
                  <a:txBody>
                    <a:bodyPr/>
                    <a:lstStyle/>
                    <a:p>
                      <a:pPr algn="just">
                        <a:lnSpc>
                          <a:spcPct val="150000"/>
                        </a:lnSpc>
                        <a:spcAft>
                          <a:spcPts val="0"/>
                        </a:spcAft>
                      </a:pPr>
                      <a:r>
                        <a:rPr lang="tr-TR" sz="1600">
                          <a:effectLst/>
                        </a:rPr>
                        <a:t>Çok Amaçlı Kapalı Spor Salonu (Bahçelievler Kamp.)</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marL="266700" algn="r">
                        <a:lnSpc>
                          <a:spcPct val="150000"/>
                        </a:lnSpc>
                        <a:spcAft>
                          <a:spcPts val="0"/>
                        </a:spcAft>
                      </a:pPr>
                      <a:r>
                        <a:rPr lang="tr-TR" sz="1600" dirty="0">
                          <a:effectLst/>
                          <a:latin typeface="Times New Roman" pitchFamily="18" charset="0"/>
                          <a:cs typeface="Times New Roman" pitchFamily="18" charset="0"/>
                        </a:rPr>
                        <a:t>905m</a:t>
                      </a:r>
                      <a:r>
                        <a:rPr lang="tr-TR" sz="1600" baseline="30000" dirty="0">
                          <a:effectLst/>
                          <a:latin typeface="Times New Roman" pitchFamily="18" charset="0"/>
                          <a:cs typeface="Times New Roman" pitchFamily="18" charset="0"/>
                        </a:rPr>
                        <a:t>2</a:t>
                      </a:r>
                      <a:endParaRPr lang="tr-TR" sz="1600" dirty="0">
                        <a:effectLst/>
                        <a:latin typeface="Times New Roman" pitchFamily="18" charset="0"/>
                        <a:ea typeface="Calibri" panose="020F0502020204030204" pitchFamily="34" charset="0"/>
                        <a:cs typeface="Times New Roman" pitchFamily="18" charset="0"/>
                      </a:endParaRPr>
                    </a:p>
                  </a:txBody>
                  <a:tcPr marL="68580" marR="68580" marT="0" marB="0"/>
                </a:tc>
                <a:extLst>
                  <a:ext uri="{0D108BD9-81ED-4DB2-BD59-A6C34878D82A}">
                    <a16:rowId xmlns="" xmlns:a16="http://schemas.microsoft.com/office/drawing/2014/main" val="889892965"/>
                  </a:ext>
                </a:extLst>
              </a:tr>
              <a:tr h="309147">
                <a:tc>
                  <a:txBody>
                    <a:bodyPr/>
                    <a:lstStyle/>
                    <a:p>
                      <a:pPr algn="just">
                        <a:lnSpc>
                          <a:spcPct val="150000"/>
                        </a:lnSpc>
                        <a:spcAft>
                          <a:spcPts val="0"/>
                        </a:spcAft>
                      </a:pPr>
                      <a:r>
                        <a:rPr lang="tr-TR" sz="1600">
                          <a:effectLst/>
                        </a:rPr>
                        <a:t>Jimnastik ve Fitnes Salonu</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marL="266700" algn="r">
                        <a:lnSpc>
                          <a:spcPct val="150000"/>
                        </a:lnSpc>
                        <a:spcAft>
                          <a:spcPts val="0"/>
                        </a:spcAft>
                      </a:pPr>
                      <a:r>
                        <a:rPr lang="tr-TR" sz="1600" dirty="0">
                          <a:effectLst/>
                          <a:latin typeface="Times New Roman" pitchFamily="18" charset="0"/>
                          <a:cs typeface="Times New Roman" pitchFamily="18" charset="0"/>
                        </a:rPr>
                        <a:t>500m</a:t>
                      </a:r>
                      <a:r>
                        <a:rPr lang="tr-TR" sz="1600" baseline="30000" dirty="0">
                          <a:effectLst/>
                          <a:latin typeface="Times New Roman" pitchFamily="18" charset="0"/>
                          <a:cs typeface="Times New Roman" pitchFamily="18" charset="0"/>
                        </a:rPr>
                        <a:t>2</a:t>
                      </a:r>
                      <a:endParaRPr lang="tr-TR" sz="1600" dirty="0">
                        <a:effectLst/>
                        <a:latin typeface="Times New Roman" pitchFamily="18" charset="0"/>
                        <a:ea typeface="Calibri" panose="020F0502020204030204" pitchFamily="34" charset="0"/>
                        <a:cs typeface="Times New Roman" pitchFamily="18" charset="0"/>
                      </a:endParaRPr>
                    </a:p>
                  </a:txBody>
                  <a:tcPr marL="68580" marR="68580" marT="0" marB="0"/>
                </a:tc>
                <a:extLst>
                  <a:ext uri="{0D108BD9-81ED-4DB2-BD59-A6C34878D82A}">
                    <a16:rowId xmlns="" xmlns:a16="http://schemas.microsoft.com/office/drawing/2014/main" val="1000689691"/>
                  </a:ext>
                </a:extLst>
              </a:tr>
              <a:tr h="309147">
                <a:tc>
                  <a:txBody>
                    <a:bodyPr/>
                    <a:lstStyle/>
                    <a:p>
                      <a:pPr algn="just">
                        <a:lnSpc>
                          <a:spcPct val="150000"/>
                        </a:lnSpc>
                        <a:spcAft>
                          <a:spcPts val="0"/>
                        </a:spcAft>
                      </a:pPr>
                      <a:r>
                        <a:rPr lang="tr-TR" sz="1600">
                          <a:effectLst/>
                        </a:rPr>
                        <a:t>Açık Alan Spor Tesisleri (Karacasu Kamp.)</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marL="266700" algn="r">
                        <a:lnSpc>
                          <a:spcPct val="150000"/>
                        </a:lnSpc>
                        <a:spcAft>
                          <a:spcPts val="0"/>
                        </a:spcAft>
                      </a:pPr>
                      <a:r>
                        <a:rPr lang="tr-TR" sz="1600" dirty="0">
                          <a:effectLst/>
                          <a:latin typeface="Times New Roman" pitchFamily="18" charset="0"/>
                          <a:cs typeface="Times New Roman" pitchFamily="18" charset="0"/>
                        </a:rPr>
                        <a:t>1350 m</a:t>
                      </a:r>
                      <a:r>
                        <a:rPr lang="tr-TR" sz="1600" baseline="30000" dirty="0">
                          <a:effectLst/>
                          <a:latin typeface="Times New Roman" pitchFamily="18" charset="0"/>
                          <a:cs typeface="Times New Roman" pitchFamily="18" charset="0"/>
                        </a:rPr>
                        <a:t>2</a:t>
                      </a:r>
                      <a:endParaRPr lang="tr-TR" sz="1600" dirty="0">
                        <a:effectLst/>
                        <a:latin typeface="Times New Roman" pitchFamily="18" charset="0"/>
                        <a:ea typeface="Calibri" panose="020F0502020204030204" pitchFamily="34" charset="0"/>
                        <a:cs typeface="Times New Roman" pitchFamily="18" charset="0"/>
                      </a:endParaRPr>
                    </a:p>
                  </a:txBody>
                  <a:tcPr marL="68580" marR="68580" marT="0" marB="0"/>
                </a:tc>
                <a:extLst>
                  <a:ext uri="{0D108BD9-81ED-4DB2-BD59-A6C34878D82A}">
                    <a16:rowId xmlns="" xmlns:a16="http://schemas.microsoft.com/office/drawing/2014/main" val="2582073152"/>
                  </a:ext>
                </a:extLst>
              </a:tr>
              <a:tr h="309147">
                <a:tc>
                  <a:txBody>
                    <a:bodyPr/>
                    <a:lstStyle/>
                    <a:p>
                      <a:pPr algn="just">
                        <a:lnSpc>
                          <a:spcPct val="150000"/>
                        </a:lnSpc>
                        <a:spcAft>
                          <a:spcPts val="0"/>
                        </a:spcAft>
                      </a:pPr>
                      <a:r>
                        <a:rPr lang="tr-TR" sz="1600">
                          <a:effectLst/>
                        </a:rPr>
                        <a:t>Güreş, Judo, Teakwondo, Boks vb. Salonlar</a:t>
                      </a:r>
                      <a:endParaRPr lang="tr-TR" sz="1600">
                        <a:effectLst/>
                        <a:latin typeface="Times New Roman" panose="02020603050405020304" pitchFamily="18" charset="0"/>
                        <a:ea typeface="Calibri" panose="020F0502020204030204" pitchFamily="34" charset="0"/>
                      </a:endParaRPr>
                    </a:p>
                  </a:txBody>
                  <a:tcPr marL="68580" marR="68580" marT="0" marB="0"/>
                </a:tc>
                <a:tc>
                  <a:txBody>
                    <a:bodyPr/>
                    <a:lstStyle/>
                    <a:p>
                      <a:pPr marL="266700" algn="r">
                        <a:lnSpc>
                          <a:spcPct val="150000"/>
                        </a:lnSpc>
                        <a:spcAft>
                          <a:spcPts val="0"/>
                        </a:spcAft>
                      </a:pPr>
                      <a:r>
                        <a:rPr lang="tr-TR" sz="1600" dirty="0">
                          <a:effectLst/>
                          <a:latin typeface="Times New Roman" pitchFamily="18" charset="0"/>
                          <a:cs typeface="Times New Roman" pitchFamily="18" charset="0"/>
                        </a:rPr>
                        <a:t>600m</a:t>
                      </a:r>
                      <a:r>
                        <a:rPr lang="tr-TR" sz="1600" baseline="30000" dirty="0">
                          <a:effectLst/>
                          <a:latin typeface="Times New Roman" pitchFamily="18" charset="0"/>
                          <a:cs typeface="Times New Roman" pitchFamily="18" charset="0"/>
                        </a:rPr>
                        <a:t>2</a:t>
                      </a:r>
                      <a:endParaRPr lang="tr-TR" sz="1600" dirty="0">
                        <a:effectLst/>
                        <a:latin typeface="Times New Roman" pitchFamily="18" charset="0"/>
                        <a:ea typeface="Calibri" panose="020F0502020204030204" pitchFamily="34" charset="0"/>
                        <a:cs typeface="Times New Roman" pitchFamily="18" charset="0"/>
                      </a:endParaRPr>
                    </a:p>
                  </a:txBody>
                  <a:tcPr marL="68580" marR="68580" marT="0" marB="0"/>
                </a:tc>
                <a:extLst>
                  <a:ext uri="{0D108BD9-81ED-4DB2-BD59-A6C34878D82A}">
                    <a16:rowId xmlns="" xmlns:a16="http://schemas.microsoft.com/office/drawing/2014/main" val="4036355443"/>
                  </a:ext>
                </a:extLst>
              </a:tr>
              <a:tr h="309147">
                <a:tc>
                  <a:txBody>
                    <a:bodyPr/>
                    <a:lstStyle/>
                    <a:p>
                      <a:pPr algn="just">
                        <a:lnSpc>
                          <a:spcPct val="150000"/>
                        </a:lnSpc>
                        <a:spcAft>
                          <a:spcPts val="0"/>
                        </a:spcAft>
                      </a:pPr>
                      <a:r>
                        <a:rPr lang="tr-TR" sz="1600" dirty="0">
                          <a:effectLst/>
                        </a:rPr>
                        <a:t>Açık Alan Spor Tesisleri (Basketbol, Tenis, Voleybol)</a:t>
                      </a:r>
                      <a:endParaRPr lang="tr-TR"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marL="266700" algn="r">
                        <a:lnSpc>
                          <a:spcPct val="150000"/>
                        </a:lnSpc>
                        <a:spcAft>
                          <a:spcPts val="0"/>
                        </a:spcAft>
                      </a:pPr>
                      <a:r>
                        <a:rPr lang="tr-TR" sz="1600" dirty="0">
                          <a:effectLst/>
                          <a:latin typeface="Times New Roman" pitchFamily="18" charset="0"/>
                          <a:cs typeface="Times New Roman" pitchFamily="18" charset="0"/>
                        </a:rPr>
                        <a:t>9500 m</a:t>
                      </a:r>
                      <a:r>
                        <a:rPr lang="tr-TR" sz="1600" baseline="30000" dirty="0">
                          <a:effectLst/>
                          <a:latin typeface="Times New Roman" pitchFamily="18" charset="0"/>
                          <a:cs typeface="Times New Roman" pitchFamily="18" charset="0"/>
                        </a:rPr>
                        <a:t>2</a:t>
                      </a:r>
                      <a:endParaRPr lang="tr-TR" sz="1600" dirty="0">
                        <a:effectLst/>
                        <a:latin typeface="Times New Roman" pitchFamily="18" charset="0"/>
                        <a:ea typeface="Calibri" panose="020F0502020204030204" pitchFamily="34" charset="0"/>
                        <a:cs typeface="Times New Roman" pitchFamily="18" charset="0"/>
                      </a:endParaRPr>
                    </a:p>
                  </a:txBody>
                  <a:tcPr marL="68580" marR="68580" marT="0" marB="0"/>
                </a:tc>
                <a:extLst>
                  <a:ext uri="{0D108BD9-81ED-4DB2-BD59-A6C34878D82A}">
                    <a16:rowId xmlns="" xmlns:a16="http://schemas.microsoft.com/office/drawing/2014/main" val="2967242048"/>
                  </a:ext>
                </a:extLst>
              </a:tr>
              <a:tr h="309147">
                <a:tc>
                  <a:txBody>
                    <a:bodyPr/>
                    <a:lstStyle/>
                    <a:p>
                      <a:pPr algn="just">
                        <a:lnSpc>
                          <a:spcPct val="150000"/>
                        </a:lnSpc>
                        <a:spcAft>
                          <a:spcPts val="0"/>
                        </a:spcAft>
                      </a:pPr>
                      <a:r>
                        <a:rPr lang="tr-TR" sz="1600" dirty="0" smtClean="0">
                          <a:effectLst/>
                        </a:rPr>
                        <a:t>Yüzme</a:t>
                      </a:r>
                      <a:r>
                        <a:rPr lang="tr-TR" sz="1600" baseline="0" dirty="0" smtClean="0">
                          <a:effectLst/>
                        </a:rPr>
                        <a:t> Havuzu (Kısa Kulvar)</a:t>
                      </a:r>
                      <a:endParaRPr lang="tr-TR"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marL="266700" marR="0" indent="0" algn="r" defTabSz="914400" rtl="0" eaLnBrk="1" fontAlgn="auto" latinLnBrk="0" hangingPunct="1">
                        <a:lnSpc>
                          <a:spcPct val="150000"/>
                        </a:lnSpc>
                        <a:spcBef>
                          <a:spcPts val="0"/>
                        </a:spcBef>
                        <a:spcAft>
                          <a:spcPts val="0"/>
                        </a:spcAft>
                        <a:buClrTx/>
                        <a:buSzTx/>
                        <a:buFontTx/>
                        <a:buNone/>
                        <a:tabLst/>
                        <a:defRPr/>
                      </a:pPr>
                      <a:r>
                        <a:rPr lang="tr-TR" sz="1600" dirty="0" smtClean="0">
                          <a:effectLst/>
                          <a:latin typeface="Times New Roman" pitchFamily="18" charset="0"/>
                          <a:ea typeface="Calibri" panose="020F0502020204030204" pitchFamily="34" charset="0"/>
                          <a:cs typeface="Times New Roman" pitchFamily="18" charset="0"/>
                        </a:rPr>
                        <a:t>6000</a:t>
                      </a:r>
                      <a:r>
                        <a:rPr lang="tr-TR" sz="1600" baseline="0" dirty="0" smtClean="0">
                          <a:effectLst/>
                          <a:latin typeface="Times New Roman" pitchFamily="18" charset="0"/>
                          <a:ea typeface="Calibri" panose="020F0502020204030204" pitchFamily="34" charset="0"/>
                          <a:cs typeface="Times New Roman" pitchFamily="18" charset="0"/>
                        </a:rPr>
                        <a:t> </a:t>
                      </a:r>
                      <a:r>
                        <a:rPr lang="tr-TR" sz="1600" dirty="0" smtClean="0">
                          <a:effectLst/>
                          <a:latin typeface="Times New Roman" pitchFamily="18" charset="0"/>
                          <a:cs typeface="Times New Roman" pitchFamily="18" charset="0"/>
                        </a:rPr>
                        <a:t>m</a:t>
                      </a:r>
                      <a:r>
                        <a:rPr lang="tr-TR" sz="1600" baseline="30000" dirty="0" smtClean="0">
                          <a:effectLst/>
                          <a:latin typeface="Times New Roman" pitchFamily="18" charset="0"/>
                          <a:cs typeface="Times New Roman" pitchFamily="18" charset="0"/>
                        </a:rPr>
                        <a:t>2</a:t>
                      </a:r>
                      <a:endParaRPr lang="tr-TR" sz="1600" dirty="0" smtClean="0">
                        <a:effectLst/>
                        <a:latin typeface="Times New Roman" pitchFamily="18" charset="0"/>
                        <a:ea typeface="Calibri" panose="020F0502020204030204" pitchFamily="34" charset="0"/>
                        <a:cs typeface="Times New Roman" pitchFamily="18" charset="0"/>
                      </a:endParaRPr>
                    </a:p>
                  </a:txBody>
                  <a:tcPr marL="68580" marR="68580" marT="0" marB="0"/>
                </a:tc>
                <a:extLst>
                  <a:ext uri="{0D108BD9-81ED-4DB2-BD59-A6C34878D82A}">
                    <a16:rowId xmlns="" xmlns:a16="http://schemas.microsoft.com/office/drawing/2014/main" val="1237839568"/>
                  </a:ext>
                </a:extLst>
              </a:tr>
              <a:tr h="309147">
                <a:tc>
                  <a:txBody>
                    <a:bodyPr/>
                    <a:lstStyle/>
                    <a:p>
                      <a:pPr algn="just">
                        <a:lnSpc>
                          <a:spcPct val="150000"/>
                        </a:lnSpc>
                        <a:spcAft>
                          <a:spcPts val="0"/>
                        </a:spcAft>
                      </a:pPr>
                      <a:r>
                        <a:rPr lang="tr-TR" sz="1600" dirty="0">
                          <a:effectLst/>
                        </a:rPr>
                        <a:t>İdari Bina </a:t>
                      </a:r>
                      <a:endParaRPr lang="tr-TR"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marL="266700" algn="r">
                        <a:lnSpc>
                          <a:spcPct val="150000"/>
                        </a:lnSpc>
                        <a:spcAft>
                          <a:spcPts val="0"/>
                        </a:spcAft>
                      </a:pPr>
                      <a:r>
                        <a:rPr lang="tr-TR" sz="1600" dirty="0">
                          <a:effectLst/>
                          <a:latin typeface="Times New Roman" pitchFamily="18" charset="0"/>
                          <a:cs typeface="Times New Roman" pitchFamily="18" charset="0"/>
                        </a:rPr>
                        <a:t>1265 m</a:t>
                      </a:r>
                      <a:r>
                        <a:rPr lang="tr-TR" sz="1600" baseline="30000" dirty="0">
                          <a:effectLst/>
                          <a:latin typeface="Times New Roman" pitchFamily="18" charset="0"/>
                          <a:cs typeface="Times New Roman" pitchFamily="18" charset="0"/>
                        </a:rPr>
                        <a:t>2</a:t>
                      </a:r>
                      <a:endParaRPr lang="tr-TR" sz="1600" dirty="0">
                        <a:effectLst/>
                        <a:latin typeface="Times New Roman" pitchFamily="18" charset="0"/>
                        <a:ea typeface="Calibri" panose="020F0502020204030204" pitchFamily="34" charset="0"/>
                        <a:cs typeface="Times New Roman" pitchFamily="18" charset="0"/>
                      </a:endParaRPr>
                    </a:p>
                  </a:txBody>
                  <a:tcPr marL="68580" marR="68580" marT="0" marB="0"/>
                </a:tc>
                <a:extLst>
                  <a:ext uri="{0D108BD9-81ED-4DB2-BD59-A6C34878D82A}">
                    <a16:rowId xmlns="" xmlns:a16="http://schemas.microsoft.com/office/drawing/2014/main" val="245219083"/>
                  </a:ext>
                </a:extLst>
              </a:tr>
              <a:tr h="309147">
                <a:tc>
                  <a:txBody>
                    <a:bodyPr/>
                    <a:lstStyle/>
                    <a:p>
                      <a:pPr algn="just">
                        <a:lnSpc>
                          <a:spcPct val="150000"/>
                        </a:lnSpc>
                        <a:spcAft>
                          <a:spcPts val="0"/>
                        </a:spcAft>
                      </a:pPr>
                      <a:r>
                        <a:rPr lang="tr-TR" sz="1600" dirty="0">
                          <a:effectLst/>
                        </a:rPr>
                        <a:t>Derslikler</a:t>
                      </a:r>
                      <a:endParaRPr lang="tr-TR"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marL="266700" algn="r">
                        <a:lnSpc>
                          <a:spcPct val="150000"/>
                        </a:lnSpc>
                        <a:spcAft>
                          <a:spcPts val="0"/>
                        </a:spcAft>
                      </a:pPr>
                      <a:r>
                        <a:rPr lang="tr-TR" sz="1600" dirty="0">
                          <a:effectLst/>
                          <a:latin typeface="Times New Roman" pitchFamily="18" charset="0"/>
                          <a:cs typeface="Times New Roman" pitchFamily="18" charset="0"/>
                        </a:rPr>
                        <a:t>1935 m</a:t>
                      </a:r>
                      <a:r>
                        <a:rPr lang="tr-TR" sz="1600" baseline="30000" dirty="0">
                          <a:effectLst/>
                          <a:latin typeface="Times New Roman" pitchFamily="18" charset="0"/>
                          <a:cs typeface="Times New Roman" pitchFamily="18" charset="0"/>
                        </a:rPr>
                        <a:t>2</a:t>
                      </a:r>
                      <a:endParaRPr lang="tr-TR" sz="1600" dirty="0">
                        <a:effectLst/>
                        <a:latin typeface="Times New Roman" pitchFamily="18" charset="0"/>
                        <a:ea typeface="Calibri" panose="020F0502020204030204" pitchFamily="34" charset="0"/>
                        <a:cs typeface="Times New Roman" pitchFamily="18" charset="0"/>
                      </a:endParaRPr>
                    </a:p>
                  </a:txBody>
                  <a:tcPr marL="68580" marR="68580" marT="0" marB="0"/>
                </a:tc>
                <a:extLst>
                  <a:ext uri="{0D108BD9-81ED-4DB2-BD59-A6C34878D82A}">
                    <a16:rowId xmlns="" xmlns:a16="http://schemas.microsoft.com/office/drawing/2014/main" val="2075647695"/>
                  </a:ext>
                </a:extLst>
              </a:tr>
              <a:tr h="309147">
                <a:tc>
                  <a:txBody>
                    <a:bodyPr/>
                    <a:lstStyle/>
                    <a:p>
                      <a:pPr algn="just">
                        <a:lnSpc>
                          <a:spcPct val="150000"/>
                        </a:lnSpc>
                        <a:spcAft>
                          <a:spcPts val="0"/>
                        </a:spcAft>
                      </a:pPr>
                      <a:r>
                        <a:rPr lang="tr-TR" sz="1600" dirty="0" smtClean="0">
                          <a:effectLst/>
                          <a:latin typeface="Times New Roman" panose="02020603050405020304" pitchFamily="18" charset="0"/>
                          <a:ea typeface="Calibri" panose="020F0502020204030204" pitchFamily="34" charset="0"/>
                        </a:rPr>
                        <a:t>Toplam </a:t>
                      </a:r>
                      <a:endParaRPr lang="tr-TR" sz="1600" dirty="0">
                        <a:effectLst/>
                        <a:latin typeface="Times New Roman" panose="02020603050405020304" pitchFamily="18" charset="0"/>
                        <a:ea typeface="Calibri" panose="020F0502020204030204" pitchFamily="34" charset="0"/>
                      </a:endParaRPr>
                    </a:p>
                  </a:txBody>
                  <a:tcPr marL="68580" marR="68580" marT="0" marB="0"/>
                </a:tc>
                <a:tc>
                  <a:txBody>
                    <a:bodyPr/>
                    <a:lstStyle/>
                    <a:p>
                      <a:pPr marL="266700" marR="0" indent="0" algn="r" defTabSz="914400" rtl="0" eaLnBrk="1" fontAlgn="auto" latinLnBrk="0" hangingPunct="1">
                        <a:lnSpc>
                          <a:spcPct val="150000"/>
                        </a:lnSpc>
                        <a:spcBef>
                          <a:spcPts val="0"/>
                        </a:spcBef>
                        <a:spcAft>
                          <a:spcPts val="0"/>
                        </a:spcAft>
                        <a:buClrTx/>
                        <a:buSzTx/>
                        <a:buFontTx/>
                        <a:buNone/>
                        <a:tabLst/>
                        <a:defRPr/>
                      </a:pPr>
                      <a:r>
                        <a:rPr lang="tr-TR" sz="1600" dirty="0" smtClean="0">
                          <a:effectLst/>
                          <a:latin typeface="Times New Roman" pitchFamily="18" charset="0"/>
                          <a:cs typeface="Times New Roman" pitchFamily="18" charset="0"/>
                        </a:rPr>
                        <a:t>47.773 m</a:t>
                      </a:r>
                      <a:r>
                        <a:rPr lang="tr-TR" sz="1600" baseline="30000" dirty="0" smtClean="0">
                          <a:effectLst/>
                          <a:latin typeface="Times New Roman" pitchFamily="18" charset="0"/>
                          <a:cs typeface="Times New Roman" pitchFamily="18" charset="0"/>
                        </a:rPr>
                        <a:t>2</a:t>
                      </a:r>
                      <a:endParaRPr lang="tr-TR" sz="1600" dirty="0" smtClean="0">
                        <a:effectLst/>
                        <a:latin typeface="Times New Roman" pitchFamily="18" charset="0"/>
                        <a:ea typeface="Calibri" panose="020F0502020204030204" pitchFamily="34" charset="0"/>
                        <a:cs typeface="Times New Roman" pitchFamily="18" charset="0"/>
                      </a:endParaRPr>
                    </a:p>
                  </a:txBody>
                  <a:tcPr marL="68580" marR="68580" marT="0" marB="0"/>
                </a:tc>
              </a:tr>
            </a:tbl>
          </a:graphicData>
        </a:graphic>
      </p:graphicFrame>
    </p:spTree>
    <p:extLst>
      <p:ext uri="{BB962C8B-B14F-4D97-AF65-F5344CB8AC3E}">
        <p14:creationId xmlns:p14="http://schemas.microsoft.com/office/powerpoint/2010/main" val="2711811153"/>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43110D4A-B04C-E744-9FE4-DA036CE36AC3}"/>
              </a:ext>
            </a:extLst>
          </p:cNvPr>
          <p:cNvSpPr>
            <a:spLocks noGrp="1"/>
          </p:cNvSpPr>
          <p:nvPr>
            <p:ph type="title"/>
          </p:nvPr>
        </p:nvSpPr>
        <p:spPr/>
        <p:txBody>
          <a:bodyPr/>
          <a:lstStyle/>
          <a:p>
            <a:r>
              <a:rPr lang="tr-TR" b="1" dirty="0">
                <a:solidFill>
                  <a:schemeClr val="accent5">
                    <a:lumMod val="60000"/>
                    <a:lumOff val="40000"/>
                  </a:schemeClr>
                </a:solidFill>
              </a:rPr>
              <a:t>Futbol ve Atletizm Tesisleri</a:t>
            </a:r>
          </a:p>
        </p:txBody>
      </p:sp>
      <p:sp>
        <p:nvSpPr>
          <p:cNvPr id="3" name="İçerik Yer Tutucusu 2">
            <a:extLst>
              <a:ext uri="{FF2B5EF4-FFF2-40B4-BE49-F238E27FC236}">
                <a16:creationId xmlns="" xmlns:a16="http://schemas.microsoft.com/office/drawing/2014/main" id="{C6810842-D39F-D943-9F9D-B5BFE65E3257}"/>
              </a:ext>
            </a:extLst>
          </p:cNvPr>
          <p:cNvSpPr>
            <a:spLocks noGrp="1"/>
          </p:cNvSpPr>
          <p:nvPr>
            <p:ph sz="half" idx="1"/>
          </p:nvPr>
        </p:nvSpPr>
        <p:spPr/>
        <p:txBody>
          <a:bodyPr/>
          <a:lstStyle/>
          <a:p>
            <a:pPr algn="just"/>
            <a:r>
              <a:rPr lang="tr-TR" dirty="0"/>
              <a:t>Atletizm ve futbol ders uygulamalarının yapıldığı iki adet toplam 15060 m2 alana sahip spor tesisleri ihtiyacı karşılamaktadır.  Tesisler yaz kış hafta sonları da dâhil pek çok uygulamalı dersin yapıldığı yer olmanın yanı sıra öğrencilerimizin boş zamanlarını geçirdikleri çok amaçlı bir alandır. </a:t>
            </a:r>
          </a:p>
          <a:p>
            <a:endParaRPr lang="tr-TR" dirty="0"/>
          </a:p>
        </p:txBody>
      </p:sp>
      <p:pic>
        <p:nvPicPr>
          <p:cNvPr id="6" name="İçerik Yer Tutucusu 5">
            <a:extLst>
              <a:ext uri="{FF2B5EF4-FFF2-40B4-BE49-F238E27FC236}">
                <a16:creationId xmlns="" xmlns:a16="http://schemas.microsoft.com/office/drawing/2014/main" id="{427FBE01-941A-CF45-A2DB-05244123248B}"/>
              </a:ext>
            </a:extLst>
          </p:cNvPr>
          <p:cNvPicPr>
            <a:picLocks noGrp="1" noChangeAspect="1"/>
          </p:cNvPicPr>
          <p:nvPr>
            <p:ph sz="half" idx="2"/>
          </p:nvPr>
        </p:nvPicPr>
        <p:blipFill>
          <a:blip r:embed="rId2"/>
          <a:stretch>
            <a:fillRect/>
          </a:stretch>
        </p:blipFill>
        <p:spPr>
          <a:xfrm>
            <a:off x="6019799" y="2057402"/>
            <a:ext cx="5612757" cy="4161282"/>
          </a:xfrm>
        </p:spPr>
      </p:pic>
    </p:spTree>
    <p:extLst>
      <p:ext uri="{BB962C8B-B14F-4D97-AF65-F5344CB8AC3E}">
        <p14:creationId xmlns:p14="http://schemas.microsoft.com/office/powerpoint/2010/main" val="184383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F1BFCADD-8478-6449-9132-A19BD3B47CEB}"/>
              </a:ext>
            </a:extLst>
          </p:cNvPr>
          <p:cNvSpPr>
            <a:spLocks noGrp="1"/>
          </p:cNvSpPr>
          <p:nvPr>
            <p:ph type="title"/>
          </p:nvPr>
        </p:nvSpPr>
        <p:spPr/>
        <p:txBody>
          <a:bodyPr/>
          <a:lstStyle/>
          <a:p>
            <a:r>
              <a:rPr lang="tr-TR" b="1" dirty="0">
                <a:solidFill>
                  <a:schemeClr val="accent5">
                    <a:lumMod val="60000"/>
                    <a:lumOff val="40000"/>
                  </a:schemeClr>
                </a:solidFill>
              </a:rPr>
              <a:t>Spor </a:t>
            </a:r>
            <a:r>
              <a:rPr lang="tr-TR" b="1" dirty="0" err="1" smtClean="0">
                <a:solidFill>
                  <a:schemeClr val="accent5">
                    <a:lumMod val="60000"/>
                    <a:lumOff val="40000"/>
                  </a:schemeClr>
                </a:solidFill>
              </a:rPr>
              <a:t>SalonlarImIz</a:t>
            </a:r>
            <a:endParaRPr lang="tr-TR" b="1" dirty="0">
              <a:solidFill>
                <a:schemeClr val="accent5">
                  <a:lumMod val="60000"/>
                  <a:lumOff val="40000"/>
                </a:schemeClr>
              </a:solidFill>
            </a:endParaRPr>
          </a:p>
        </p:txBody>
      </p:sp>
      <p:pic>
        <p:nvPicPr>
          <p:cNvPr id="6" name="İçerik Yer Tutucusu 5">
            <a:extLst>
              <a:ext uri="{FF2B5EF4-FFF2-40B4-BE49-F238E27FC236}">
                <a16:creationId xmlns="" xmlns:a16="http://schemas.microsoft.com/office/drawing/2014/main" id="{2166FD77-EC8E-5743-BBA8-AF9986A9B7A0}"/>
              </a:ext>
            </a:extLst>
          </p:cNvPr>
          <p:cNvPicPr>
            <a:picLocks noGrp="1" noChangeAspect="1"/>
          </p:cNvPicPr>
          <p:nvPr>
            <p:ph sz="half" idx="1"/>
          </p:nvPr>
        </p:nvPicPr>
        <p:blipFill>
          <a:blip r:embed="rId2"/>
          <a:stretch>
            <a:fillRect/>
          </a:stretch>
        </p:blipFill>
        <p:spPr>
          <a:xfrm>
            <a:off x="518485" y="1969913"/>
            <a:ext cx="5653715" cy="4248771"/>
          </a:xfrm>
        </p:spPr>
      </p:pic>
      <p:sp>
        <p:nvSpPr>
          <p:cNvPr id="4" name="İçerik Yer Tutucusu 3">
            <a:extLst>
              <a:ext uri="{FF2B5EF4-FFF2-40B4-BE49-F238E27FC236}">
                <a16:creationId xmlns="" xmlns:a16="http://schemas.microsoft.com/office/drawing/2014/main" id="{BE8D1A1E-6684-1F47-BFB7-AEBAD6276B20}"/>
              </a:ext>
            </a:extLst>
          </p:cNvPr>
          <p:cNvSpPr>
            <a:spLocks noGrp="1"/>
          </p:cNvSpPr>
          <p:nvPr>
            <p:ph sz="half" idx="2"/>
          </p:nvPr>
        </p:nvSpPr>
        <p:spPr/>
        <p:txBody>
          <a:bodyPr/>
          <a:lstStyle/>
          <a:p>
            <a:endParaRPr lang="tr-TR" dirty="0"/>
          </a:p>
          <a:p>
            <a:r>
              <a:rPr lang="tr-TR" dirty="0"/>
              <a:t>Avşar Yerleşkesinde bulunan Spor salonumuz 5800 m</a:t>
            </a:r>
            <a:r>
              <a:rPr lang="tr-TR" baseline="30000" dirty="0"/>
              <a:t>2</a:t>
            </a:r>
            <a:r>
              <a:rPr lang="tr-TR" dirty="0"/>
              <a:t> alanı, soyunma odaları ve duşlarıyla, yaz kış hafta sonları da dâhil pek çok uygulamalı dersin yapıldığı yer olmanın yanı sıra öğrencilerimizin boş zamanlarını geçirdikleri çok amaçlı bir alandır. </a:t>
            </a:r>
          </a:p>
          <a:p>
            <a:endParaRPr lang="tr-TR" dirty="0"/>
          </a:p>
        </p:txBody>
      </p:sp>
    </p:spTree>
    <p:extLst>
      <p:ext uri="{BB962C8B-B14F-4D97-AF65-F5344CB8AC3E}">
        <p14:creationId xmlns:p14="http://schemas.microsoft.com/office/powerpoint/2010/main" val="12271452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10473606-F989-7E48-9BBA-C16D53DC40C0}"/>
              </a:ext>
            </a:extLst>
          </p:cNvPr>
          <p:cNvSpPr>
            <a:spLocks noGrp="1"/>
          </p:cNvSpPr>
          <p:nvPr>
            <p:ph type="title"/>
          </p:nvPr>
        </p:nvSpPr>
        <p:spPr/>
        <p:txBody>
          <a:bodyPr>
            <a:normAutofit fontScale="90000"/>
          </a:bodyPr>
          <a:lstStyle/>
          <a:p>
            <a:r>
              <a:rPr lang="tr-TR" b="1" dirty="0">
                <a:solidFill>
                  <a:schemeClr val="accent5">
                    <a:lumMod val="60000"/>
                    <a:lumOff val="40000"/>
                  </a:schemeClr>
                </a:solidFill>
              </a:rPr>
              <a:t>Bahçelievler Yerleşkesinde Bulunan </a:t>
            </a:r>
            <a:r>
              <a:rPr lang="tr-TR" b="1" dirty="0" err="1" smtClean="0">
                <a:solidFill>
                  <a:schemeClr val="accent5">
                    <a:lumMod val="60000"/>
                    <a:lumOff val="40000"/>
                  </a:schemeClr>
                </a:solidFill>
              </a:rPr>
              <a:t>KapalI</a:t>
            </a:r>
            <a:r>
              <a:rPr lang="tr-TR" b="1" dirty="0" smtClean="0">
                <a:solidFill>
                  <a:schemeClr val="accent5">
                    <a:lumMod val="60000"/>
                    <a:lumOff val="40000"/>
                  </a:schemeClr>
                </a:solidFill>
              </a:rPr>
              <a:t> </a:t>
            </a:r>
            <a:r>
              <a:rPr lang="tr-TR" b="1" dirty="0">
                <a:solidFill>
                  <a:schemeClr val="accent5">
                    <a:lumMod val="60000"/>
                    <a:lumOff val="40000"/>
                  </a:schemeClr>
                </a:solidFill>
              </a:rPr>
              <a:t>Spor Salonumuz</a:t>
            </a:r>
            <a:br>
              <a:rPr lang="tr-TR" b="1" dirty="0">
                <a:solidFill>
                  <a:schemeClr val="accent5">
                    <a:lumMod val="60000"/>
                    <a:lumOff val="40000"/>
                  </a:schemeClr>
                </a:solidFill>
              </a:rPr>
            </a:br>
            <a:endParaRPr lang="tr-TR" dirty="0">
              <a:solidFill>
                <a:schemeClr val="accent5">
                  <a:lumMod val="60000"/>
                  <a:lumOff val="40000"/>
                </a:schemeClr>
              </a:solidFill>
            </a:endParaRPr>
          </a:p>
        </p:txBody>
      </p:sp>
      <p:pic>
        <p:nvPicPr>
          <p:cNvPr id="5" name="İçerik Yer Tutucusu 4">
            <a:extLst>
              <a:ext uri="{FF2B5EF4-FFF2-40B4-BE49-F238E27FC236}">
                <a16:creationId xmlns="" xmlns:a16="http://schemas.microsoft.com/office/drawing/2014/main" id="{4F7D2994-0B5B-424F-AFBB-280E35954662}"/>
              </a:ext>
            </a:extLst>
          </p:cNvPr>
          <p:cNvPicPr>
            <a:picLocks noGrp="1" noChangeAspect="1"/>
          </p:cNvPicPr>
          <p:nvPr>
            <p:ph idx="1"/>
          </p:nvPr>
        </p:nvPicPr>
        <p:blipFill>
          <a:blip r:embed="rId2"/>
          <a:stretch>
            <a:fillRect/>
          </a:stretch>
        </p:blipFill>
        <p:spPr>
          <a:xfrm>
            <a:off x="595423" y="2057401"/>
            <a:ext cx="10910777" cy="4322134"/>
          </a:xfrm>
        </p:spPr>
      </p:pic>
    </p:spTree>
    <p:extLst>
      <p:ext uri="{BB962C8B-B14F-4D97-AF65-F5344CB8AC3E}">
        <p14:creationId xmlns:p14="http://schemas.microsoft.com/office/powerpoint/2010/main" val="3402199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84F82D58-4A84-3E4C-9AB4-DA52DB98DF1F}"/>
              </a:ext>
            </a:extLst>
          </p:cNvPr>
          <p:cNvSpPr>
            <a:spLocks noGrp="1"/>
          </p:cNvSpPr>
          <p:nvPr>
            <p:ph type="title"/>
          </p:nvPr>
        </p:nvSpPr>
        <p:spPr/>
        <p:txBody>
          <a:bodyPr/>
          <a:lstStyle/>
          <a:p>
            <a:r>
              <a:rPr lang="tr-TR" b="1" dirty="0" err="1" smtClean="0">
                <a:solidFill>
                  <a:schemeClr val="accent5">
                    <a:lumMod val="60000"/>
                    <a:lumOff val="40000"/>
                  </a:schemeClr>
                </a:solidFill>
              </a:rPr>
              <a:t>KapalI</a:t>
            </a:r>
            <a:r>
              <a:rPr lang="tr-TR" b="1" dirty="0" smtClean="0">
                <a:solidFill>
                  <a:schemeClr val="accent5">
                    <a:lumMod val="60000"/>
                    <a:lumOff val="40000"/>
                  </a:schemeClr>
                </a:solidFill>
              </a:rPr>
              <a:t> </a:t>
            </a:r>
            <a:r>
              <a:rPr lang="tr-TR" b="1" dirty="0">
                <a:solidFill>
                  <a:schemeClr val="accent5">
                    <a:lumMod val="60000"/>
                    <a:lumOff val="40000"/>
                  </a:schemeClr>
                </a:solidFill>
              </a:rPr>
              <a:t>yüzme havuzu</a:t>
            </a:r>
            <a:br>
              <a:rPr lang="tr-TR" b="1" dirty="0">
                <a:solidFill>
                  <a:schemeClr val="accent5">
                    <a:lumMod val="60000"/>
                    <a:lumOff val="40000"/>
                  </a:schemeClr>
                </a:solidFill>
              </a:rPr>
            </a:br>
            <a:r>
              <a:rPr lang="tr-TR" b="1" dirty="0" smtClean="0">
                <a:solidFill>
                  <a:schemeClr val="accent5">
                    <a:lumMod val="60000"/>
                    <a:lumOff val="40000"/>
                  </a:schemeClr>
                </a:solidFill>
              </a:rPr>
              <a:t>(KISA KULVAR)</a:t>
            </a:r>
            <a:endParaRPr lang="tr-TR" b="1" dirty="0">
              <a:solidFill>
                <a:schemeClr val="accent5">
                  <a:lumMod val="60000"/>
                  <a:lumOff val="40000"/>
                </a:schemeClr>
              </a:solidFill>
            </a:endParaRPr>
          </a:p>
        </p:txBody>
      </p:sp>
      <p:pic>
        <p:nvPicPr>
          <p:cNvPr id="5" name="İçerik Yer Tutucusu 4">
            <a:extLst>
              <a:ext uri="{FF2B5EF4-FFF2-40B4-BE49-F238E27FC236}">
                <a16:creationId xmlns="" xmlns:a16="http://schemas.microsoft.com/office/drawing/2014/main" id="{E91C6C99-2FF5-F045-9638-EC9CA9D6EAF9}"/>
              </a:ext>
            </a:extLst>
          </p:cNvPr>
          <p:cNvPicPr>
            <a:picLocks noGrp="1" noChangeAspect="1"/>
          </p:cNvPicPr>
          <p:nvPr>
            <p:ph idx="1"/>
          </p:nvPr>
        </p:nvPicPr>
        <p:blipFill>
          <a:blip r:embed="rId2"/>
          <a:stretch>
            <a:fillRect/>
          </a:stretch>
        </p:blipFill>
        <p:spPr>
          <a:xfrm>
            <a:off x="893135" y="2296633"/>
            <a:ext cx="10613065" cy="3976576"/>
          </a:xfrm>
        </p:spPr>
      </p:pic>
    </p:spTree>
    <p:extLst>
      <p:ext uri="{BB962C8B-B14F-4D97-AF65-F5344CB8AC3E}">
        <p14:creationId xmlns:p14="http://schemas.microsoft.com/office/powerpoint/2010/main" val="21608907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349CF909-BB43-7747-A954-335DD6ACDCDE}"/>
              </a:ext>
            </a:extLst>
          </p:cNvPr>
          <p:cNvSpPr>
            <a:spLocks noGrp="1"/>
          </p:cNvSpPr>
          <p:nvPr>
            <p:ph type="title"/>
          </p:nvPr>
        </p:nvSpPr>
        <p:spPr/>
        <p:txBody>
          <a:bodyPr>
            <a:noAutofit/>
          </a:bodyPr>
          <a:lstStyle/>
          <a:p>
            <a:r>
              <a:rPr lang="tr-TR" sz="3200" b="1" dirty="0" smtClean="0">
                <a:solidFill>
                  <a:schemeClr val="accent5">
                    <a:lumMod val="60000"/>
                    <a:lumOff val="40000"/>
                  </a:schemeClr>
                </a:solidFill>
              </a:rPr>
              <a:t>Karacasu Yerleşkesinde </a:t>
            </a:r>
            <a:r>
              <a:rPr lang="tr-TR" sz="3200" b="1" dirty="0">
                <a:solidFill>
                  <a:schemeClr val="accent5">
                    <a:lumMod val="60000"/>
                    <a:lumOff val="40000"/>
                  </a:schemeClr>
                </a:solidFill>
              </a:rPr>
              <a:t>Bulunan </a:t>
            </a:r>
            <a:r>
              <a:rPr lang="tr-TR" sz="3200" b="1" dirty="0" err="1" smtClean="0">
                <a:solidFill>
                  <a:schemeClr val="accent5">
                    <a:lumMod val="60000"/>
                    <a:lumOff val="40000"/>
                  </a:schemeClr>
                </a:solidFill>
              </a:rPr>
              <a:t>KapalI</a:t>
            </a:r>
            <a:r>
              <a:rPr lang="tr-TR" sz="3200" b="1" dirty="0" smtClean="0">
                <a:solidFill>
                  <a:schemeClr val="accent5">
                    <a:lumMod val="60000"/>
                    <a:lumOff val="40000"/>
                  </a:schemeClr>
                </a:solidFill>
              </a:rPr>
              <a:t> </a:t>
            </a:r>
            <a:r>
              <a:rPr lang="tr-TR" sz="3200" b="1" dirty="0">
                <a:solidFill>
                  <a:schemeClr val="accent5">
                    <a:lumMod val="60000"/>
                    <a:lumOff val="40000"/>
                  </a:schemeClr>
                </a:solidFill>
              </a:rPr>
              <a:t>Spor Salonumuz</a:t>
            </a:r>
          </a:p>
        </p:txBody>
      </p:sp>
      <p:pic>
        <p:nvPicPr>
          <p:cNvPr id="5" name="İçerik Yer Tutucusu 4">
            <a:extLst>
              <a:ext uri="{FF2B5EF4-FFF2-40B4-BE49-F238E27FC236}">
                <a16:creationId xmlns="" xmlns:a16="http://schemas.microsoft.com/office/drawing/2014/main" id="{5336489C-7F7E-C948-B6E7-740B4983EE69}"/>
              </a:ext>
            </a:extLst>
          </p:cNvPr>
          <p:cNvPicPr>
            <a:picLocks noGrp="1" noChangeAspect="1"/>
          </p:cNvPicPr>
          <p:nvPr>
            <p:ph idx="1"/>
          </p:nvPr>
        </p:nvPicPr>
        <p:blipFill>
          <a:blip r:embed="rId2"/>
          <a:stretch>
            <a:fillRect/>
          </a:stretch>
        </p:blipFill>
        <p:spPr>
          <a:xfrm>
            <a:off x="744279" y="2057400"/>
            <a:ext cx="10761921" cy="4385929"/>
          </a:xfrm>
        </p:spPr>
      </p:pic>
    </p:spTree>
    <p:extLst>
      <p:ext uri="{BB962C8B-B14F-4D97-AF65-F5344CB8AC3E}">
        <p14:creationId xmlns:p14="http://schemas.microsoft.com/office/powerpoint/2010/main" val="709541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DEE883D1-40B9-E148-BBA4-33C2080CA5EF}"/>
              </a:ext>
            </a:extLst>
          </p:cNvPr>
          <p:cNvSpPr>
            <a:spLocks noGrp="1"/>
          </p:cNvSpPr>
          <p:nvPr>
            <p:ph type="title"/>
          </p:nvPr>
        </p:nvSpPr>
        <p:spPr/>
        <p:txBody>
          <a:bodyPr/>
          <a:lstStyle/>
          <a:p>
            <a:r>
              <a:rPr lang="tr-TR" dirty="0"/>
              <a:t>Beden </a:t>
            </a:r>
            <a:r>
              <a:rPr lang="tr-TR" dirty="0" err="1" smtClean="0"/>
              <a:t>eğİtİmİ</a:t>
            </a:r>
            <a:r>
              <a:rPr lang="tr-TR" dirty="0" smtClean="0"/>
              <a:t> </a:t>
            </a:r>
            <a:r>
              <a:rPr lang="tr-TR" dirty="0"/>
              <a:t>spor yüksekokulu</a:t>
            </a:r>
          </a:p>
        </p:txBody>
      </p:sp>
      <p:pic>
        <p:nvPicPr>
          <p:cNvPr id="5" name="İçerik Yer Tutucusu 4">
            <a:extLst>
              <a:ext uri="{FF2B5EF4-FFF2-40B4-BE49-F238E27FC236}">
                <a16:creationId xmlns="" xmlns:a16="http://schemas.microsoft.com/office/drawing/2014/main" id="{91DFFEDF-C5F9-2B4D-A007-DF70F5EB1515}"/>
              </a:ext>
            </a:extLst>
          </p:cNvPr>
          <p:cNvPicPr>
            <a:picLocks noGrp="1" noChangeAspect="1"/>
          </p:cNvPicPr>
          <p:nvPr>
            <p:ph idx="1"/>
          </p:nvPr>
        </p:nvPicPr>
        <p:blipFill>
          <a:blip r:embed="rId2"/>
          <a:stretch>
            <a:fillRect/>
          </a:stretch>
        </p:blipFill>
        <p:spPr>
          <a:xfrm>
            <a:off x="798653" y="2057401"/>
            <a:ext cx="10707547" cy="4320249"/>
          </a:xfrm>
        </p:spPr>
      </p:pic>
    </p:spTree>
    <p:extLst>
      <p:ext uri="{BB962C8B-B14F-4D97-AF65-F5344CB8AC3E}">
        <p14:creationId xmlns:p14="http://schemas.microsoft.com/office/powerpoint/2010/main" val="4028587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E8A972B3-57BA-DE46-BD57-94D36F9CAD52}"/>
              </a:ext>
            </a:extLst>
          </p:cNvPr>
          <p:cNvSpPr>
            <a:spLocks noGrp="1"/>
          </p:cNvSpPr>
          <p:nvPr>
            <p:ph type="title"/>
          </p:nvPr>
        </p:nvSpPr>
        <p:spPr/>
        <p:txBody>
          <a:bodyPr/>
          <a:lstStyle/>
          <a:p>
            <a:r>
              <a:rPr lang="tr-TR" b="1" i="1" dirty="0">
                <a:solidFill>
                  <a:schemeClr val="accent5">
                    <a:lumMod val="60000"/>
                    <a:lumOff val="40000"/>
                  </a:schemeClr>
                </a:solidFill>
              </a:rPr>
              <a:t>Kondisyon ve Fitness Salonu</a:t>
            </a:r>
            <a:r>
              <a:rPr lang="tr-TR" b="1" i="1" dirty="0"/>
              <a:t/>
            </a:r>
            <a:br>
              <a:rPr lang="tr-TR" b="1" i="1" dirty="0"/>
            </a:br>
            <a:endParaRPr lang="tr-TR" dirty="0"/>
          </a:p>
        </p:txBody>
      </p:sp>
      <p:pic>
        <p:nvPicPr>
          <p:cNvPr id="6" name="İçerik Yer Tutucusu 5">
            <a:extLst>
              <a:ext uri="{FF2B5EF4-FFF2-40B4-BE49-F238E27FC236}">
                <a16:creationId xmlns="" xmlns:a16="http://schemas.microsoft.com/office/drawing/2014/main" id="{DDAC290B-3193-5E40-99E7-2AE1AEE3F7F7}"/>
              </a:ext>
            </a:extLst>
          </p:cNvPr>
          <p:cNvPicPr>
            <a:picLocks noGrp="1" noChangeAspect="1"/>
          </p:cNvPicPr>
          <p:nvPr>
            <p:ph sz="half" idx="1"/>
          </p:nvPr>
        </p:nvPicPr>
        <p:blipFill>
          <a:blip r:embed="rId2"/>
          <a:stretch>
            <a:fillRect/>
          </a:stretch>
        </p:blipFill>
        <p:spPr>
          <a:xfrm>
            <a:off x="574158" y="2057400"/>
            <a:ext cx="5598042" cy="4161283"/>
          </a:xfrm>
        </p:spPr>
      </p:pic>
      <p:sp>
        <p:nvSpPr>
          <p:cNvPr id="4" name="İçerik Yer Tutucusu 3">
            <a:extLst>
              <a:ext uri="{FF2B5EF4-FFF2-40B4-BE49-F238E27FC236}">
                <a16:creationId xmlns="" xmlns:a16="http://schemas.microsoft.com/office/drawing/2014/main" id="{642D3966-8141-E245-8F5C-AD4FFE4D2170}"/>
              </a:ext>
            </a:extLst>
          </p:cNvPr>
          <p:cNvSpPr>
            <a:spLocks noGrp="1"/>
          </p:cNvSpPr>
          <p:nvPr>
            <p:ph sz="half" idx="2"/>
          </p:nvPr>
        </p:nvSpPr>
        <p:spPr/>
        <p:txBody>
          <a:bodyPr/>
          <a:lstStyle/>
          <a:p>
            <a:r>
              <a:rPr lang="tr-TR" dirty="0"/>
              <a:t>En son teknoloji ürünü olan koşu bandı, kürek ve bisiklet </a:t>
            </a:r>
            <a:r>
              <a:rPr lang="tr-TR" dirty="0" err="1"/>
              <a:t>ergometreleri</a:t>
            </a:r>
            <a:r>
              <a:rPr lang="tr-TR" dirty="0"/>
              <a:t> ve eliptik bisikletleriyle birlikte kondisyon salonumuz öğrenci ve öğretim elemanlarımıza hizmet vermektedir.</a:t>
            </a:r>
          </a:p>
          <a:p>
            <a:endParaRPr lang="tr-TR" dirty="0"/>
          </a:p>
        </p:txBody>
      </p:sp>
    </p:spTree>
    <p:extLst>
      <p:ext uri="{BB962C8B-B14F-4D97-AF65-F5344CB8AC3E}">
        <p14:creationId xmlns:p14="http://schemas.microsoft.com/office/powerpoint/2010/main" val="144224084"/>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F8A737A7-032E-1244-BDEB-61880B1F11B4}"/>
              </a:ext>
            </a:extLst>
          </p:cNvPr>
          <p:cNvSpPr>
            <a:spLocks noGrp="1"/>
          </p:cNvSpPr>
          <p:nvPr>
            <p:ph type="title"/>
          </p:nvPr>
        </p:nvSpPr>
        <p:spPr/>
        <p:txBody>
          <a:bodyPr/>
          <a:lstStyle/>
          <a:p>
            <a:r>
              <a:rPr lang="tr-TR" b="1" dirty="0" err="1" smtClean="0">
                <a:solidFill>
                  <a:schemeClr val="accent5">
                    <a:lumMod val="60000"/>
                    <a:lumOff val="40000"/>
                  </a:schemeClr>
                </a:solidFill>
              </a:rPr>
              <a:t>açIk</a:t>
            </a:r>
            <a:r>
              <a:rPr lang="tr-TR" b="1" dirty="0" smtClean="0">
                <a:solidFill>
                  <a:schemeClr val="accent5">
                    <a:lumMod val="60000"/>
                    <a:lumOff val="40000"/>
                  </a:schemeClr>
                </a:solidFill>
              </a:rPr>
              <a:t> </a:t>
            </a:r>
            <a:r>
              <a:rPr lang="tr-TR" b="1" dirty="0">
                <a:solidFill>
                  <a:schemeClr val="accent5">
                    <a:lumMod val="60000"/>
                    <a:lumOff val="40000"/>
                  </a:schemeClr>
                </a:solidFill>
              </a:rPr>
              <a:t>alan spor tesisleri</a:t>
            </a:r>
          </a:p>
        </p:txBody>
      </p:sp>
      <p:pic>
        <p:nvPicPr>
          <p:cNvPr id="5" name="İçerik Yer Tutucusu 4">
            <a:extLst>
              <a:ext uri="{FF2B5EF4-FFF2-40B4-BE49-F238E27FC236}">
                <a16:creationId xmlns="" xmlns:a16="http://schemas.microsoft.com/office/drawing/2014/main" id="{105F5725-7FCA-B240-B65B-CF8C70DBCED5}"/>
              </a:ext>
            </a:extLst>
          </p:cNvPr>
          <p:cNvPicPr>
            <a:picLocks noGrp="1" noChangeAspect="1"/>
          </p:cNvPicPr>
          <p:nvPr>
            <p:ph idx="1"/>
          </p:nvPr>
        </p:nvPicPr>
        <p:blipFill>
          <a:blip r:embed="rId2"/>
          <a:stretch>
            <a:fillRect/>
          </a:stretch>
        </p:blipFill>
        <p:spPr>
          <a:xfrm>
            <a:off x="935665" y="1828800"/>
            <a:ext cx="10570535" cy="4720856"/>
          </a:xfrm>
        </p:spPr>
      </p:pic>
    </p:spTree>
    <p:extLst>
      <p:ext uri="{BB962C8B-B14F-4D97-AF65-F5344CB8AC3E}">
        <p14:creationId xmlns:p14="http://schemas.microsoft.com/office/powerpoint/2010/main" val="162476746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01D64631-68F0-9947-A251-9BAA844597D0}"/>
              </a:ext>
            </a:extLst>
          </p:cNvPr>
          <p:cNvSpPr>
            <a:spLocks noGrp="1"/>
          </p:cNvSpPr>
          <p:nvPr>
            <p:ph type="title"/>
          </p:nvPr>
        </p:nvSpPr>
        <p:spPr/>
        <p:txBody>
          <a:bodyPr/>
          <a:lstStyle/>
          <a:p>
            <a:r>
              <a:rPr lang="tr-TR" b="1" dirty="0" err="1" smtClean="0">
                <a:solidFill>
                  <a:schemeClr val="accent5">
                    <a:lumMod val="60000"/>
                    <a:lumOff val="40000"/>
                  </a:schemeClr>
                </a:solidFill>
              </a:rPr>
              <a:t>açIk</a:t>
            </a:r>
            <a:r>
              <a:rPr lang="tr-TR" b="1" dirty="0" smtClean="0">
                <a:solidFill>
                  <a:schemeClr val="accent5">
                    <a:lumMod val="60000"/>
                    <a:lumOff val="40000"/>
                  </a:schemeClr>
                </a:solidFill>
              </a:rPr>
              <a:t> </a:t>
            </a:r>
            <a:r>
              <a:rPr lang="tr-TR" b="1" dirty="0">
                <a:solidFill>
                  <a:schemeClr val="accent5">
                    <a:lumMod val="60000"/>
                    <a:lumOff val="40000"/>
                  </a:schemeClr>
                </a:solidFill>
              </a:rPr>
              <a:t>alan spor tesisleri</a:t>
            </a:r>
          </a:p>
        </p:txBody>
      </p:sp>
      <p:pic>
        <p:nvPicPr>
          <p:cNvPr id="5" name="İçerik Yer Tutucusu 4">
            <a:extLst>
              <a:ext uri="{FF2B5EF4-FFF2-40B4-BE49-F238E27FC236}">
                <a16:creationId xmlns="" xmlns:a16="http://schemas.microsoft.com/office/drawing/2014/main" id="{83327B22-55F3-3F4C-934C-B56E19311756}"/>
              </a:ext>
            </a:extLst>
          </p:cNvPr>
          <p:cNvPicPr>
            <a:picLocks noGrp="1" noChangeAspect="1"/>
          </p:cNvPicPr>
          <p:nvPr>
            <p:ph idx="1"/>
          </p:nvPr>
        </p:nvPicPr>
        <p:blipFill>
          <a:blip r:embed="rId2"/>
          <a:stretch>
            <a:fillRect/>
          </a:stretch>
        </p:blipFill>
        <p:spPr>
          <a:xfrm>
            <a:off x="1006997" y="1892594"/>
            <a:ext cx="10499203" cy="4550735"/>
          </a:xfrm>
        </p:spPr>
      </p:pic>
    </p:spTree>
    <p:extLst>
      <p:ext uri="{BB962C8B-B14F-4D97-AF65-F5344CB8AC3E}">
        <p14:creationId xmlns:p14="http://schemas.microsoft.com/office/powerpoint/2010/main" val="22918948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CD9C7311-7193-CF4C-BD01-C9824290B74E}"/>
              </a:ext>
            </a:extLst>
          </p:cNvPr>
          <p:cNvSpPr>
            <a:spLocks noGrp="1"/>
          </p:cNvSpPr>
          <p:nvPr>
            <p:ph type="title"/>
          </p:nvPr>
        </p:nvSpPr>
        <p:spPr>
          <a:xfrm>
            <a:off x="1892595" y="382772"/>
            <a:ext cx="9613605" cy="1674629"/>
          </a:xfrm>
        </p:spPr>
        <p:txBody>
          <a:bodyPr>
            <a:normAutofit/>
          </a:bodyPr>
          <a:lstStyle/>
          <a:p>
            <a:r>
              <a:rPr lang="tr-TR" b="1" dirty="0">
                <a:solidFill>
                  <a:schemeClr val="accent5">
                    <a:lumMod val="60000"/>
                    <a:lumOff val="40000"/>
                  </a:schemeClr>
                </a:solidFill>
              </a:rPr>
              <a:t>Su </a:t>
            </a:r>
            <a:r>
              <a:rPr lang="tr-TR" b="1" dirty="0" err="1" smtClean="0">
                <a:solidFill>
                  <a:schemeClr val="accent5">
                    <a:lumMod val="60000"/>
                    <a:lumOff val="40000"/>
                  </a:schemeClr>
                </a:solidFill>
              </a:rPr>
              <a:t>SporlarI</a:t>
            </a:r>
            <a:r>
              <a:rPr lang="tr-TR" b="1" dirty="0" smtClean="0">
                <a:solidFill>
                  <a:schemeClr val="accent5">
                    <a:lumMod val="60000"/>
                    <a:lumOff val="40000"/>
                  </a:schemeClr>
                </a:solidFill>
              </a:rPr>
              <a:t> </a:t>
            </a:r>
            <a:r>
              <a:rPr lang="tr-TR" b="1" dirty="0">
                <a:solidFill>
                  <a:schemeClr val="accent5">
                    <a:lumMod val="60000"/>
                    <a:lumOff val="40000"/>
                  </a:schemeClr>
                </a:solidFill>
              </a:rPr>
              <a:t>Merkezi</a:t>
            </a:r>
            <a:r>
              <a:rPr lang="tr-TR" dirty="0"/>
              <a:t/>
            </a:r>
            <a:br>
              <a:rPr lang="tr-TR" dirty="0"/>
            </a:br>
            <a:endParaRPr lang="tr-TR" dirty="0"/>
          </a:p>
        </p:txBody>
      </p:sp>
      <p:pic>
        <p:nvPicPr>
          <p:cNvPr id="5" name="İçerik Yer Tutucusu 4">
            <a:extLst>
              <a:ext uri="{FF2B5EF4-FFF2-40B4-BE49-F238E27FC236}">
                <a16:creationId xmlns="" xmlns:a16="http://schemas.microsoft.com/office/drawing/2014/main" id="{0A62D97E-E6DE-CD4C-B502-17852413DDAA}"/>
              </a:ext>
            </a:extLst>
          </p:cNvPr>
          <p:cNvPicPr>
            <a:picLocks noGrp="1" noChangeAspect="1"/>
          </p:cNvPicPr>
          <p:nvPr>
            <p:ph idx="1"/>
          </p:nvPr>
        </p:nvPicPr>
        <p:blipFill>
          <a:blip r:embed="rId2"/>
          <a:stretch>
            <a:fillRect/>
          </a:stretch>
        </p:blipFill>
        <p:spPr>
          <a:xfrm>
            <a:off x="999460" y="1531088"/>
            <a:ext cx="10356112" cy="4848447"/>
          </a:xfrm>
        </p:spPr>
      </p:pic>
    </p:spTree>
    <p:extLst>
      <p:ext uri="{BB962C8B-B14F-4D97-AF65-F5344CB8AC3E}">
        <p14:creationId xmlns:p14="http://schemas.microsoft.com/office/powerpoint/2010/main" val="190862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7051568F-D5F8-8341-811A-EF8B0DF1D93C}"/>
              </a:ext>
            </a:extLst>
          </p:cNvPr>
          <p:cNvSpPr>
            <a:spLocks noGrp="1"/>
          </p:cNvSpPr>
          <p:nvPr>
            <p:ph type="title"/>
          </p:nvPr>
        </p:nvSpPr>
        <p:spPr/>
        <p:txBody>
          <a:bodyPr>
            <a:normAutofit fontScale="90000"/>
          </a:bodyPr>
          <a:lstStyle/>
          <a:p>
            <a:r>
              <a:rPr lang="tr-TR" b="1" dirty="0" err="1" smtClean="0">
                <a:solidFill>
                  <a:schemeClr val="accent5">
                    <a:lumMod val="60000"/>
                    <a:lumOff val="40000"/>
                  </a:schemeClr>
                </a:solidFill>
              </a:rPr>
              <a:t>AçIk</a:t>
            </a:r>
            <a:r>
              <a:rPr lang="tr-TR" b="1" dirty="0" smtClean="0">
                <a:solidFill>
                  <a:schemeClr val="accent5">
                    <a:lumMod val="60000"/>
                    <a:lumOff val="40000"/>
                  </a:schemeClr>
                </a:solidFill>
              </a:rPr>
              <a:t> </a:t>
            </a:r>
            <a:r>
              <a:rPr lang="tr-TR" b="1" dirty="0">
                <a:solidFill>
                  <a:schemeClr val="accent5">
                    <a:lumMod val="60000"/>
                    <a:lumOff val="40000"/>
                  </a:schemeClr>
                </a:solidFill>
              </a:rPr>
              <a:t>Alan Doğa </a:t>
            </a:r>
            <a:r>
              <a:rPr lang="tr-TR" b="1" dirty="0" err="1" smtClean="0">
                <a:solidFill>
                  <a:schemeClr val="accent5">
                    <a:lumMod val="60000"/>
                    <a:lumOff val="40000"/>
                  </a:schemeClr>
                </a:solidFill>
              </a:rPr>
              <a:t>SporlarI</a:t>
            </a:r>
            <a:r>
              <a:rPr lang="tr-TR" b="1" dirty="0" smtClean="0">
                <a:solidFill>
                  <a:schemeClr val="accent5">
                    <a:lumMod val="60000"/>
                    <a:lumOff val="40000"/>
                  </a:schemeClr>
                </a:solidFill>
              </a:rPr>
              <a:t> </a:t>
            </a:r>
            <a:r>
              <a:rPr lang="tr-TR" b="1" dirty="0">
                <a:solidFill>
                  <a:schemeClr val="accent5">
                    <a:lumMod val="60000"/>
                    <a:lumOff val="40000"/>
                  </a:schemeClr>
                </a:solidFill>
              </a:rPr>
              <a:t>(</a:t>
            </a:r>
            <a:r>
              <a:rPr lang="tr-TR" b="1" dirty="0" err="1" smtClean="0">
                <a:solidFill>
                  <a:schemeClr val="accent5">
                    <a:lumMod val="60000"/>
                    <a:lumOff val="40000"/>
                  </a:schemeClr>
                </a:solidFill>
              </a:rPr>
              <a:t>DağcIlIk</a:t>
            </a:r>
            <a:r>
              <a:rPr lang="tr-TR" b="1" dirty="0">
                <a:solidFill>
                  <a:schemeClr val="accent5">
                    <a:lumMod val="60000"/>
                    <a:lumOff val="40000"/>
                  </a:schemeClr>
                </a:solidFill>
              </a:rPr>
              <a:t>, </a:t>
            </a:r>
            <a:r>
              <a:rPr lang="tr-TR" b="1" dirty="0" err="1" smtClean="0">
                <a:solidFill>
                  <a:schemeClr val="accent5">
                    <a:lumMod val="60000"/>
                    <a:lumOff val="40000"/>
                  </a:schemeClr>
                </a:solidFill>
              </a:rPr>
              <a:t>TIrmanma</a:t>
            </a:r>
            <a:r>
              <a:rPr lang="tr-TR" b="1" dirty="0">
                <a:solidFill>
                  <a:schemeClr val="accent5">
                    <a:lumMod val="60000"/>
                    <a:lumOff val="40000"/>
                  </a:schemeClr>
                </a:solidFill>
              </a:rPr>
              <a:t>)</a:t>
            </a:r>
            <a:br>
              <a:rPr lang="tr-TR" b="1" dirty="0">
                <a:solidFill>
                  <a:schemeClr val="accent5">
                    <a:lumMod val="60000"/>
                    <a:lumOff val="40000"/>
                  </a:schemeClr>
                </a:solidFill>
              </a:rPr>
            </a:br>
            <a:endParaRPr lang="tr-TR" dirty="0">
              <a:solidFill>
                <a:schemeClr val="accent5">
                  <a:lumMod val="60000"/>
                  <a:lumOff val="40000"/>
                </a:schemeClr>
              </a:solidFill>
            </a:endParaRPr>
          </a:p>
        </p:txBody>
      </p:sp>
      <p:pic>
        <p:nvPicPr>
          <p:cNvPr id="5" name="İçerik Yer Tutucusu 4">
            <a:extLst>
              <a:ext uri="{FF2B5EF4-FFF2-40B4-BE49-F238E27FC236}">
                <a16:creationId xmlns="" xmlns:a16="http://schemas.microsoft.com/office/drawing/2014/main" id="{959793CC-4F0E-B74C-BE5A-8049884E28E3}"/>
              </a:ext>
            </a:extLst>
          </p:cNvPr>
          <p:cNvPicPr>
            <a:picLocks noGrp="1" noChangeAspect="1"/>
          </p:cNvPicPr>
          <p:nvPr>
            <p:ph idx="1"/>
          </p:nvPr>
        </p:nvPicPr>
        <p:blipFill>
          <a:blip r:embed="rId2"/>
          <a:stretch>
            <a:fillRect/>
          </a:stretch>
        </p:blipFill>
        <p:spPr>
          <a:xfrm>
            <a:off x="1360967" y="2057400"/>
            <a:ext cx="9909545" cy="4003157"/>
          </a:xfrm>
        </p:spPr>
      </p:pic>
    </p:spTree>
    <p:extLst>
      <p:ext uri="{BB962C8B-B14F-4D97-AF65-F5344CB8AC3E}">
        <p14:creationId xmlns:p14="http://schemas.microsoft.com/office/powerpoint/2010/main" val="36322757"/>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5F912598-F0F1-D843-A544-D84D4FE2E98B}"/>
              </a:ext>
            </a:extLst>
          </p:cNvPr>
          <p:cNvSpPr>
            <a:spLocks noGrp="1"/>
          </p:cNvSpPr>
          <p:nvPr>
            <p:ph type="title"/>
          </p:nvPr>
        </p:nvSpPr>
        <p:spPr/>
        <p:txBody>
          <a:bodyPr/>
          <a:lstStyle/>
          <a:p>
            <a:r>
              <a:rPr lang="tr-TR" b="1" dirty="0"/>
              <a:t>Kayak Tesisleri</a:t>
            </a:r>
            <a:br>
              <a:rPr lang="tr-TR" b="1" dirty="0"/>
            </a:br>
            <a:endParaRPr lang="tr-TR" dirty="0"/>
          </a:p>
        </p:txBody>
      </p:sp>
      <p:sp>
        <p:nvSpPr>
          <p:cNvPr id="3" name="İçerik Yer Tutucusu 2">
            <a:extLst>
              <a:ext uri="{FF2B5EF4-FFF2-40B4-BE49-F238E27FC236}">
                <a16:creationId xmlns="" xmlns:a16="http://schemas.microsoft.com/office/drawing/2014/main" id="{41845FC4-EBC9-6F48-AB9A-8493F4E7A931}"/>
              </a:ext>
            </a:extLst>
          </p:cNvPr>
          <p:cNvSpPr>
            <a:spLocks noGrp="1"/>
          </p:cNvSpPr>
          <p:nvPr>
            <p:ph sz="half" idx="1"/>
          </p:nvPr>
        </p:nvSpPr>
        <p:spPr/>
        <p:txBody>
          <a:bodyPr/>
          <a:lstStyle/>
          <a:p>
            <a:pPr algn="just"/>
            <a:r>
              <a:rPr lang="tr-TR" dirty="0"/>
              <a:t>Kayak eğitimi uygulama dersleri için kampüse 15 km uzaklıkta olan </a:t>
            </a:r>
            <a:r>
              <a:rPr lang="tr-TR" dirty="0" err="1"/>
              <a:t>Milcan</a:t>
            </a:r>
            <a:r>
              <a:rPr lang="tr-TR" dirty="0"/>
              <a:t> Kayak tesisleri bu amaçla kullanılabilecektir. Tesisler Ders harici zamanlarda Kahramanmaraş halkı ve kayak aktiviteleri için de kullanılabilecektir. </a:t>
            </a:r>
          </a:p>
          <a:p>
            <a:endParaRPr lang="tr-TR" dirty="0"/>
          </a:p>
        </p:txBody>
      </p:sp>
      <p:pic>
        <p:nvPicPr>
          <p:cNvPr id="6" name="İçerik Yer Tutucusu 5">
            <a:extLst>
              <a:ext uri="{FF2B5EF4-FFF2-40B4-BE49-F238E27FC236}">
                <a16:creationId xmlns="" xmlns:a16="http://schemas.microsoft.com/office/drawing/2014/main" id="{D0105C56-C701-D74A-BD1E-3EA14AAB26D1}"/>
              </a:ext>
            </a:extLst>
          </p:cNvPr>
          <p:cNvPicPr>
            <a:picLocks noGrp="1" noChangeAspect="1"/>
          </p:cNvPicPr>
          <p:nvPr>
            <p:ph sz="half" idx="2"/>
          </p:nvPr>
        </p:nvPicPr>
        <p:blipFill>
          <a:blip r:embed="rId2"/>
          <a:stretch>
            <a:fillRect/>
          </a:stretch>
        </p:blipFill>
        <p:spPr>
          <a:xfrm>
            <a:off x="6216650" y="1892594"/>
            <a:ext cx="5245100" cy="4326089"/>
          </a:xfrm>
        </p:spPr>
      </p:pic>
    </p:spTree>
    <p:extLst>
      <p:ext uri="{BB962C8B-B14F-4D97-AF65-F5344CB8AC3E}">
        <p14:creationId xmlns:p14="http://schemas.microsoft.com/office/powerpoint/2010/main" val="10627095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EC16F49E-2FEF-F64A-9D51-09D8CE02F412}"/>
              </a:ext>
            </a:extLst>
          </p:cNvPr>
          <p:cNvSpPr>
            <a:spLocks noGrp="1"/>
          </p:cNvSpPr>
          <p:nvPr>
            <p:ph type="title"/>
          </p:nvPr>
        </p:nvSpPr>
        <p:spPr/>
        <p:txBody>
          <a:bodyPr/>
          <a:lstStyle/>
          <a:p>
            <a:r>
              <a:rPr lang="tr-TR" b="1" dirty="0">
                <a:solidFill>
                  <a:schemeClr val="accent5">
                    <a:lumMod val="60000"/>
                    <a:lumOff val="40000"/>
                  </a:schemeClr>
                </a:solidFill>
              </a:rPr>
              <a:t>Müzik ve drama </a:t>
            </a:r>
            <a:r>
              <a:rPr lang="tr-TR" b="1" dirty="0" err="1" smtClean="0">
                <a:solidFill>
                  <a:schemeClr val="accent5">
                    <a:lumMod val="60000"/>
                    <a:lumOff val="40000"/>
                  </a:schemeClr>
                </a:solidFill>
              </a:rPr>
              <a:t>OdasI</a:t>
            </a:r>
            <a:endParaRPr lang="tr-TR" b="1" dirty="0">
              <a:solidFill>
                <a:schemeClr val="accent5">
                  <a:lumMod val="60000"/>
                  <a:lumOff val="40000"/>
                </a:schemeClr>
              </a:solidFill>
            </a:endParaRPr>
          </a:p>
        </p:txBody>
      </p:sp>
      <p:sp>
        <p:nvSpPr>
          <p:cNvPr id="3" name="İçerik Yer Tutucusu 2">
            <a:extLst>
              <a:ext uri="{FF2B5EF4-FFF2-40B4-BE49-F238E27FC236}">
                <a16:creationId xmlns="" xmlns:a16="http://schemas.microsoft.com/office/drawing/2014/main" id="{89505AB2-3DE6-724F-8303-3849BD08B763}"/>
              </a:ext>
            </a:extLst>
          </p:cNvPr>
          <p:cNvSpPr>
            <a:spLocks noGrp="1"/>
          </p:cNvSpPr>
          <p:nvPr>
            <p:ph sz="half" idx="1"/>
          </p:nvPr>
        </p:nvSpPr>
        <p:spPr/>
        <p:txBody>
          <a:bodyPr/>
          <a:lstStyle/>
          <a:p>
            <a:endParaRPr lang="tr-TR" dirty="0"/>
          </a:p>
          <a:p>
            <a:endParaRPr lang="tr-TR" dirty="0"/>
          </a:p>
          <a:p>
            <a:pPr algn="just"/>
            <a:r>
              <a:rPr lang="tr-TR" dirty="0"/>
              <a:t>Müzik ve drama odamız piyano, bağlama, vurmalı çalgılar gibi gerekli ekipmanlarıyla birlikte dersler ve uygulamalar için kullanılmaktadır.</a:t>
            </a:r>
          </a:p>
          <a:p>
            <a:pPr>
              <a:buNone/>
            </a:pPr>
            <a:r>
              <a:rPr lang="tr-TR" dirty="0"/>
              <a:t> </a:t>
            </a:r>
          </a:p>
          <a:p>
            <a:endParaRPr lang="tr-TR" dirty="0"/>
          </a:p>
        </p:txBody>
      </p:sp>
      <p:pic>
        <p:nvPicPr>
          <p:cNvPr id="6" name="İçerik Yer Tutucusu 5">
            <a:extLst>
              <a:ext uri="{FF2B5EF4-FFF2-40B4-BE49-F238E27FC236}">
                <a16:creationId xmlns="" xmlns:a16="http://schemas.microsoft.com/office/drawing/2014/main" id="{652AA6C6-A206-A346-B53B-3BBCE379ABE9}"/>
              </a:ext>
            </a:extLst>
          </p:cNvPr>
          <p:cNvPicPr>
            <a:picLocks noGrp="1" noChangeAspect="1"/>
          </p:cNvPicPr>
          <p:nvPr>
            <p:ph sz="half" idx="2"/>
          </p:nvPr>
        </p:nvPicPr>
        <p:blipFill>
          <a:blip r:embed="rId2"/>
          <a:stretch>
            <a:fillRect/>
          </a:stretch>
        </p:blipFill>
        <p:spPr>
          <a:xfrm>
            <a:off x="6216650" y="2194559"/>
            <a:ext cx="5245100" cy="3844734"/>
          </a:xfrm>
        </p:spPr>
      </p:pic>
    </p:spTree>
    <p:extLst>
      <p:ext uri="{BB962C8B-B14F-4D97-AF65-F5344CB8AC3E}">
        <p14:creationId xmlns:p14="http://schemas.microsoft.com/office/powerpoint/2010/main" val="1771308220"/>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F7835F09-38D6-F24B-A8EA-30B3750517F3}"/>
              </a:ext>
            </a:extLst>
          </p:cNvPr>
          <p:cNvSpPr>
            <a:spLocks noGrp="1"/>
          </p:cNvSpPr>
          <p:nvPr>
            <p:ph type="title"/>
          </p:nvPr>
        </p:nvSpPr>
        <p:spPr/>
        <p:txBody>
          <a:bodyPr/>
          <a:lstStyle/>
          <a:p>
            <a:r>
              <a:rPr lang="tr-TR" b="1" dirty="0">
                <a:solidFill>
                  <a:schemeClr val="accent5">
                    <a:lumMod val="60000"/>
                    <a:lumOff val="40000"/>
                  </a:schemeClr>
                </a:solidFill>
              </a:rPr>
              <a:t>Kütüphane</a:t>
            </a:r>
            <a:r>
              <a:rPr lang="tr-TR" b="1" dirty="0"/>
              <a:t/>
            </a:r>
            <a:br>
              <a:rPr lang="tr-TR" b="1" dirty="0"/>
            </a:br>
            <a:endParaRPr lang="tr-TR" dirty="0"/>
          </a:p>
        </p:txBody>
      </p:sp>
      <p:sp>
        <p:nvSpPr>
          <p:cNvPr id="3" name="İçerik Yer Tutucusu 2">
            <a:extLst>
              <a:ext uri="{FF2B5EF4-FFF2-40B4-BE49-F238E27FC236}">
                <a16:creationId xmlns="" xmlns:a16="http://schemas.microsoft.com/office/drawing/2014/main" id="{6FFACED7-91E2-2848-AA5E-FD2A3A713713}"/>
              </a:ext>
            </a:extLst>
          </p:cNvPr>
          <p:cNvSpPr>
            <a:spLocks noGrp="1"/>
          </p:cNvSpPr>
          <p:nvPr>
            <p:ph idx="1"/>
          </p:nvPr>
        </p:nvSpPr>
        <p:spPr/>
        <p:txBody>
          <a:bodyPr/>
          <a:lstStyle/>
          <a:p>
            <a:pPr algn="just"/>
            <a:r>
              <a:rPr lang="tr-TR" dirty="0"/>
              <a:t>Kahramanmaraş Sütçü İmam Üniversitesi Kütüphane ve Dokümantasyon Merkezi, Üniversite bünyesindeki fakülte, enstitü ve yüksekokulların öğrenci ve öğretim üyelerine, personele; öğretim, öğrenim, inceleme, araştırma ve boş zamanlarını değerlendirmeleri için gerekli kütüphane materyal ve hizmetlerini sağlamak amacıyla kurulmuştur.</a:t>
            </a:r>
          </a:p>
          <a:p>
            <a:endParaRPr lang="tr-TR" dirty="0"/>
          </a:p>
        </p:txBody>
      </p:sp>
    </p:spTree>
    <p:extLst>
      <p:ext uri="{BB962C8B-B14F-4D97-AF65-F5344CB8AC3E}">
        <p14:creationId xmlns:p14="http://schemas.microsoft.com/office/powerpoint/2010/main" val="2048744105"/>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A406DDB3-EDB2-564E-8E7F-8B0C6A1735B2}"/>
              </a:ext>
            </a:extLst>
          </p:cNvPr>
          <p:cNvSpPr>
            <a:spLocks noGrp="1"/>
          </p:cNvSpPr>
          <p:nvPr>
            <p:ph type="title"/>
          </p:nvPr>
        </p:nvSpPr>
        <p:spPr/>
        <p:txBody>
          <a:bodyPr/>
          <a:lstStyle/>
          <a:p>
            <a:r>
              <a:rPr lang="tr-TR" b="1" dirty="0">
                <a:solidFill>
                  <a:schemeClr val="accent5">
                    <a:lumMod val="60000"/>
                    <a:lumOff val="40000"/>
                  </a:schemeClr>
                </a:solidFill>
              </a:rPr>
              <a:t>Kütüphane</a:t>
            </a:r>
            <a:br>
              <a:rPr lang="tr-TR" b="1" dirty="0">
                <a:solidFill>
                  <a:schemeClr val="accent5">
                    <a:lumMod val="60000"/>
                    <a:lumOff val="40000"/>
                  </a:schemeClr>
                </a:solidFill>
              </a:rPr>
            </a:br>
            <a:endParaRPr lang="tr-TR" dirty="0">
              <a:solidFill>
                <a:schemeClr val="accent5">
                  <a:lumMod val="60000"/>
                  <a:lumOff val="40000"/>
                </a:schemeClr>
              </a:solidFill>
            </a:endParaRPr>
          </a:p>
        </p:txBody>
      </p:sp>
      <p:pic>
        <p:nvPicPr>
          <p:cNvPr id="5" name="İçerik Yer Tutucusu 4">
            <a:extLst>
              <a:ext uri="{FF2B5EF4-FFF2-40B4-BE49-F238E27FC236}">
                <a16:creationId xmlns="" xmlns:a16="http://schemas.microsoft.com/office/drawing/2014/main" id="{AE9D9348-8DD8-0A4C-9432-94EB70EE1C97}"/>
              </a:ext>
            </a:extLst>
          </p:cNvPr>
          <p:cNvPicPr>
            <a:picLocks noGrp="1" noChangeAspect="1"/>
          </p:cNvPicPr>
          <p:nvPr>
            <p:ph idx="1"/>
          </p:nvPr>
        </p:nvPicPr>
        <p:blipFill>
          <a:blip r:embed="rId2"/>
          <a:stretch>
            <a:fillRect/>
          </a:stretch>
        </p:blipFill>
        <p:spPr>
          <a:xfrm>
            <a:off x="1105786" y="2551814"/>
            <a:ext cx="10400414" cy="3742660"/>
          </a:xfrm>
        </p:spPr>
      </p:pic>
    </p:spTree>
    <p:extLst>
      <p:ext uri="{BB962C8B-B14F-4D97-AF65-F5344CB8AC3E}">
        <p14:creationId xmlns:p14="http://schemas.microsoft.com/office/powerpoint/2010/main" val="1160899068"/>
      </p:ext>
    </p:extLst>
  </p:cSld>
  <p:clrMapOvr>
    <a:masterClrMapping/>
  </p:clrMapOvr>
  <p:transition spd="med">
    <p:pull/>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914400" y="764373"/>
            <a:ext cx="10591800" cy="1293028"/>
          </a:xfrm>
        </p:spPr>
        <p:txBody>
          <a:bodyPr/>
          <a:lstStyle/>
          <a:p>
            <a:pPr algn="ctr"/>
            <a:r>
              <a:rPr lang="tr-TR" dirty="0" smtClean="0">
                <a:latin typeface="Times New Roman" pitchFamily="18" charset="0"/>
                <a:cs typeface="Times New Roman" pitchFamily="18" charset="0"/>
              </a:rPr>
              <a:t>Beni </a:t>
            </a:r>
            <a:r>
              <a:rPr lang="tr-TR" dirty="0" err="1" smtClean="0">
                <a:latin typeface="Times New Roman" pitchFamily="18" charset="0"/>
                <a:cs typeface="Times New Roman" pitchFamily="18" charset="0"/>
              </a:rPr>
              <a:t>sabIrla</a:t>
            </a:r>
            <a:r>
              <a:rPr lang="tr-TR" dirty="0" smtClean="0">
                <a:latin typeface="Times New Roman" pitchFamily="18" charset="0"/>
                <a:cs typeface="Times New Roman" pitchFamily="18" charset="0"/>
              </a:rPr>
              <a:t> dinlediğiniz için </a:t>
            </a:r>
            <a:r>
              <a:rPr lang="tr-TR" smtClean="0">
                <a:latin typeface="Times New Roman" pitchFamily="18" charset="0"/>
                <a:cs typeface="Times New Roman" pitchFamily="18" charset="0"/>
              </a:rPr>
              <a:t>teşekkürederm</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685800" y="2194560"/>
            <a:ext cx="10820400" cy="1825505"/>
          </a:xfrm>
        </p:spPr>
        <p:txBody>
          <a:bodyPr>
            <a:normAutofit/>
          </a:bodyPr>
          <a:lstStyle/>
          <a:p>
            <a:pPr algn="ctr">
              <a:buNone/>
            </a:pPr>
            <a:r>
              <a:rPr lang="tr-TR" sz="4800" dirty="0" smtClean="0">
                <a:latin typeface="Times New Roman" pitchFamily="18" charset="0"/>
                <a:cs typeface="Times New Roman" pitchFamily="18" charset="0"/>
              </a:rPr>
              <a:t>					</a:t>
            </a:r>
          </a:p>
          <a:p>
            <a:pPr algn="ctr">
              <a:buNone/>
            </a:pPr>
            <a:r>
              <a:rPr lang="tr-TR" sz="4800" dirty="0" err="1" smtClean="0">
                <a:latin typeface="Times New Roman" pitchFamily="18" charset="0"/>
                <a:cs typeface="Times New Roman" pitchFamily="18" charset="0"/>
              </a:rPr>
              <a:t>Doç.Dr</a:t>
            </a:r>
            <a:r>
              <a:rPr lang="tr-TR" sz="4800" dirty="0" smtClean="0">
                <a:latin typeface="Times New Roman" pitchFamily="18" charset="0"/>
                <a:cs typeface="Times New Roman" pitchFamily="18" charset="0"/>
              </a:rPr>
              <a:t>. Hüseyin EROĞLU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F1DEDC63-04D4-7249-869D-0DA716CC039A}"/>
              </a:ext>
            </a:extLst>
          </p:cNvPr>
          <p:cNvSpPr>
            <a:spLocks noGrp="1"/>
          </p:cNvSpPr>
          <p:nvPr>
            <p:ph type="title"/>
          </p:nvPr>
        </p:nvSpPr>
        <p:spPr/>
        <p:txBody>
          <a:bodyPr/>
          <a:lstStyle/>
          <a:p>
            <a:r>
              <a:rPr lang="tr-TR" b="1" dirty="0">
                <a:solidFill>
                  <a:schemeClr val="accent5">
                    <a:lumMod val="60000"/>
                    <a:lumOff val="40000"/>
                  </a:schemeClr>
                </a:solidFill>
              </a:rPr>
              <a:t>Beden </a:t>
            </a:r>
            <a:r>
              <a:rPr lang="tr-TR" b="1" dirty="0" err="1" smtClean="0">
                <a:solidFill>
                  <a:schemeClr val="accent5">
                    <a:lumMod val="60000"/>
                    <a:lumOff val="40000"/>
                  </a:schemeClr>
                </a:solidFill>
              </a:rPr>
              <a:t>eğİtİmİ</a:t>
            </a:r>
            <a:r>
              <a:rPr lang="tr-TR" b="1" dirty="0" smtClean="0">
                <a:solidFill>
                  <a:schemeClr val="accent5">
                    <a:lumMod val="60000"/>
                    <a:lumOff val="40000"/>
                  </a:schemeClr>
                </a:solidFill>
              </a:rPr>
              <a:t> </a:t>
            </a:r>
            <a:r>
              <a:rPr lang="tr-TR" b="1" dirty="0">
                <a:solidFill>
                  <a:schemeClr val="accent5">
                    <a:lumMod val="60000"/>
                    <a:lumOff val="40000"/>
                  </a:schemeClr>
                </a:solidFill>
              </a:rPr>
              <a:t>spor yüksekokulu TARİHÇE</a:t>
            </a:r>
          </a:p>
        </p:txBody>
      </p:sp>
      <p:pic>
        <p:nvPicPr>
          <p:cNvPr id="6" name="İçerik Yer Tutucusu 5">
            <a:extLst>
              <a:ext uri="{FF2B5EF4-FFF2-40B4-BE49-F238E27FC236}">
                <a16:creationId xmlns="" xmlns:a16="http://schemas.microsoft.com/office/drawing/2014/main" id="{42DD29F2-BF0B-A747-AA4B-84FC577CE278}"/>
              </a:ext>
            </a:extLst>
          </p:cNvPr>
          <p:cNvPicPr>
            <a:picLocks noGrp="1" noChangeAspect="1"/>
          </p:cNvPicPr>
          <p:nvPr>
            <p:ph sz="half" idx="1"/>
          </p:nvPr>
        </p:nvPicPr>
        <p:blipFill>
          <a:blip r:embed="rId2"/>
          <a:stretch>
            <a:fillRect/>
          </a:stretch>
        </p:blipFill>
        <p:spPr>
          <a:xfrm>
            <a:off x="844550" y="1932972"/>
            <a:ext cx="5185860" cy="4285712"/>
          </a:xfrm>
        </p:spPr>
      </p:pic>
      <p:sp>
        <p:nvSpPr>
          <p:cNvPr id="4" name="İçerik Yer Tutucusu 3">
            <a:extLst>
              <a:ext uri="{FF2B5EF4-FFF2-40B4-BE49-F238E27FC236}">
                <a16:creationId xmlns="" xmlns:a16="http://schemas.microsoft.com/office/drawing/2014/main" id="{12C0A282-329E-A24F-BEF8-C9863E94D8AF}"/>
              </a:ext>
            </a:extLst>
          </p:cNvPr>
          <p:cNvSpPr>
            <a:spLocks noGrp="1"/>
          </p:cNvSpPr>
          <p:nvPr>
            <p:ph sz="half" idx="2"/>
          </p:nvPr>
        </p:nvSpPr>
        <p:spPr/>
        <p:txBody>
          <a:bodyPr/>
          <a:lstStyle/>
          <a:p>
            <a:endParaRPr lang="tr-TR" dirty="0"/>
          </a:p>
          <a:p>
            <a:r>
              <a:rPr lang="tr-TR" dirty="0"/>
              <a:t>Kahramanmaraş Sütçü İmam Üniversitesi Rektörlüğü’ne bağlı Beden Eğitimi ve Spor Yüksekokulu’muzun kuruluşu; Üniversitemiz, 11.7.1992 tarih ve 21281 sayılı Resmî Gazete’ de yayımlanan 3837 sayılı yasa ile 1992-1993 eğitim yılında eğitim-öğretime başlamıştır. </a:t>
            </a:r>
          </a:p>
          <a:p>
            <a:endParaRPr lang="tr-TR" dirty="0"/>
          </a:p>
        </p:txBody>
      </p:sp>
    </p:spTree>
    <p:extLst>
      <p:ext uri="{BB962C8B-B14F-4D97-AF65-F5344CB8AC3E}">
        <p14:creationId xmlns:p14="http://schemas.microsoft.com/office/powerpoint/2010/main" val="37303563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Beni </a:t>
            </a:r>
            <a:r>
              <a:rPr lang="tr-TR" dirty="0" err="1" smtClean="0"/>
              <a:t>sabIrla</a:t>
            </a:r>
            <a:r>
              <a:rPr lang="tr-TR" dirty="0" smtClean="0"/>
              <a:t> dinlediğiniz için </a:t>
            </a:r>
            <a:r>
              <a:rPr lang="tr-TR" dirty="0" err="1" smtClean="0"/>
              <a:t>teşekkürederim</a:t>
            </a:r>
            <a:endParaRPr lang="tr-T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9BFDA982-CFCE-7040-8EE7-5E769E251001}"/>
              </a:ext>
            </a:extLst>
          </p:cNvPr>
          <p:cNvSpPr>
            <a:spLocks noGrp="1"/>
          </p:cNvSpPr>
          <p:nvPr>
            <p:ph type="title"/>
          </p:nvPr>
        </p:nvSpPr>
        <p:spPr/>
        <p:txBody>
          <a:bodyPr/>
          <a:lstStyle/>
          <a:p>
            <a:r>
              <a:rPr lang="tr-TR" b="1" dirty="0">
                <a:solidFill>
                  <a:schemeClr val="accent5">
                    <a:lumMod val="60000"/>
                    <a:lumOff val="40000"/>
                  </a:schemeClr>
                </a:solidFill>
              </a:rPr>
              <a:t>Beden </a:t>
            </a:r>
            <a:r>
              <a:rPr lang="tr-TR" b="1" dirty="0" err="1" smtClean="0">
                <a:solidFill>
                  <a:schemeClr val="accent5">
                    <a:lumMod val="60000"/>
                    <a:lumOff val="40000"/>
                  </a:schemeClr>
                </a:solidFill>
              </a:rPr>
              <a:t>eğİtİmİ</a:t>
            </a:r>
            <a:r>
              <a:rPr lang="tr-TR" b="1" dirty="0" smtClean="0">
                <a:solidFill>
                  <a:schemeClr val="accent5">
                    <a:lumMod val="60000"/>
                    <a:lumOff val="40000"/>
                  </a:schemeClr>
                </a:solidFill>
              </a:rPr>
              <a:t> </a:t>
            </a:r>
            <a:r>
              <a:rPr lang="tr-TR" b="1" dirty="0">
                <a:solidFill>
                  <a:schemeClr val="accent5">
                    <a:lumMod val="60000"/>
                    <a:lumOff val="40000"/>
                  </a:schemeClr>
                </a:solidFill>
              </a:rPr>
              <a:t>spor yüksekokulu TARİHÇE</a:t>
            </a:r>
          </a:p>
        </p:txBody>
      </p:sp>
      <p:sp>
        <p:nvSpPr>
          <p:cNvPr id="3" name="İçerik Yer Tutucusu 2">
            <a:extLst>
              <a:ext uri="{FF2B5EF4-FFF2-40B4-BE49-F238E27FC236}">
                <a16:creationId xmlns="" xmlns:a16="http://schemas.microsoft.com/office/drawing/2014/main" id="{518230DE-5AD7-6844-95EB-11BF54D2855D}"/>
              </a:ext>
            </a:extLst>
          </p:cNvPr>
          <p:cNvSpPr>
            <a:spLocks noGrp="1"/>
          </p:cNvSpPr>
          <p:nvPr>
            <p:ph idx="1"/>
          </p:nvPr>
        </p:nvSpPr>
        <p:spPr/>
        <p:txBody>
          <a:bodyPr/>
          <a:lstStyle/>
          <a:p>
            <a:pPr algn="just"/>
            <a:r>
              <a:rPr lang="tr-TR" dirty="0"/>
              <a:t>1996 yılında Fen-Edebiyat Fakültesine bağlı olarak Beden Eğitimi ve Spor Öğretmenliği adı altında açılan bölümümüz, 2000 yılında kurulan Beden Eğitimi ve Spor Yüksekokuluna bağlanmıştır. 2000–2001 Eğitim-Öğretim yılında </a:t>
            </a:r>
            <a:r>
              <a:rPr lang="tr-TR" dirty="0" smtClean="0"/>
              <a:t>Yüksekokulumuz </a:t>
            </a:r>
            <a:r>
              <a:rPr lang="tr-TR" dirty="0"/>
              <a:t>bünyesinde </a:t>
            </a:r>
            <a:r>
              <a:rPr lang="tr-TR" dirty="0" smtClean="0"/>
              <a:t>Beden Eğitimi ve Spor Öğretmenliği, 2013-2014 eğitim öğretim yılında  Antrenörlük Eğitimine öğrenci alınmış, 2020-2021 eğitim öğretim yılında ise  </a:t>
            </a:r>
            <a:r>
              <a:rPr lang="tr-TR" dirty="0"/>
              <a:t>Spor Yöneticiliği </a:t>
            </a:r>
            <a:r>
              <a:rPr lang="tr-TR" dirty="0" smtClean="0"/>
              <a:t>bölümlerine öğrenci alınmaya başlanacaktır. Bunun </a:t>
            </a:r>
            <a:r>
              <a:rPr lang="tr-TR" dirty="0"/>
              <a:t>yanı sıra, 2004-2005 Eğitim-Öğretim yılından itibaren Sosyal Bilimler Enstitüsünde Beden Eğitimi ve Spor alanında açılan Yüksek Lisans Programına öğrenci alınmıştır. 09/07/2010 tarihinde Yükseköğretim Genel Kurulu Kararı ile Sağlık Bilimleri Enstitüsüne aktarılmıştır.</a:t>
            </a:r>
            <a:r>
              <a:rPr lang="tr-TR" b="1" dirty="0"/>
              <a:t>      </a:t>
            </a:r>
            <a:endParaRPr lang="tr-TR" dirty="0"/>
          </a:p>
          <a:p>
            <a:endParaRPr lang="tr-TR" dirty="0"/>
          </a:p>
        </p:txBody>
      </p:sp>
    </p:spTree>
    <p:extLst>
      <p:ext uri="{BB962C8B-B14F-4D97-AF65-F5344CB8AC3E}">
        <p14:creationId xmlns:p14="http://schemas.microsoft.com/office/powerpoint/2010/main" val="653602191"/>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B344B6BD-0504-F84E-A981-8CA88A431273}"/>
              </a:ext>
            </a:extLst>
          </p:cNvPr>
          <p:cNvSpPr>
            <a:spLocks noGrp="1"/>
          </p:cNvSpPr>
          <p:nvPr>
            <p:ph type="title"/>
          </p:nvPr>
        </p:nvSpPr>
        <p:spPr/>
        <p:txBody>
          <a:bodyPr/>
          <a:lstStyle/>
          <a:p>
            <a:r>
              <a:rPr lang="tr-TR" i="1" dirty="0">
                <a:solidFill>
                  <a:schemeClr val="accent5">
                    <a:lumMod val="60000"/>
                    <a:lumOff val="40000"/>
                  </a:schemeClr>
                </a:solidFill>
              </a:rPr>
              <a:t>Beden </a:t>
            </a:r>
            <a:r>
              <a:rPr lang="tr-TR" i="1" dirty="0" err="1" smtClean="0">
                <a:solidFill>
                  <a:schemeClr val="accent5">
                    <a:lumMod val="60000"/>
                    <a:lumOff val="40000"/>
                  </a:schemeClr>
                </a:solidFill>
              </a:rPr>
              <a:t>eğİtİmİ</a:t>
            </a:r>
            <a:r>
              <a:rPr lang="tr-TR" i="1" dirty="0" smtClean="0">
                <a:solidFill>
                  <a:schemeClr val="accent5">
                    <a:lumMod val="60000"/>
                    <a:lumOff val="40000"/>
                  </a:schemeClr>
                </a:solidFill>
              </a:rPr>
              <a:t> </a:t>
            </a:r>
            <a:r>
              <a:rPr lang="tr-TR" i="1" dirty="0">
                <a:solidFill>
                  <a:schemeClr val="accent5">
                    <a:lumMod val="60000"/>
                    <a:lumOff val="40000"/>
                  </a:schemeClr>
                </a:solidFill>
              </a:rPr>
              <a:t>spor yüksekokulu yerleşke</a:t>
            </a:r>
          </a:p>
        </p:txBody>
      </p:sp>
      <p:sp>
        <p:nvSpPr>
          <p:cNvPr id="3" name="İçerik Yer Tutucusu 2">
            <a:extLst>
              <a:ext uri="{FF2B5EF4-FFF2-40B4-BE49-F238E27FC236}">
                <a16:creationId xmlns="" xmlns:a16="http://schemas.microsoft.com/office/drawing/2014/main" id="{906683B8-4D6E-F846-BF37-D1917A131AC3}"/>
              </a:ext>
            </a:extLst>
          </p:cNvPr>
          <p:cNvSpPr>
            <a:spLocks noGrp="1"/>
          </p:cNvSpPr>
          <p:nvPr>
            <p:ph idx="1"/>
          </p:nvPr>
        </p:nvSpPr>
        <p:spPr/>
        <p:txBody>
          <a:bodyPr/>
          <a:lstStyle/>
          <a:p>
            <a:pPr algn="just"/>
            <a:r>
              <a:rPr lang="tr-TR" dirty="0"/>
              <a:t>Yüksekokulumuz eğitim-öğretim hizmetine Üniversitemiz Avşar Yerleşkesinde devam etmektedir. Hizmet binamızda; 10 adet öğrenci dersliği, 1 adet kantin, 1 adet okuma salonu 25 adet çalışma ofisi bulunmaktadır. </a:t>
            </a:r>
            <a:r>
              <a:rPr lang="tr-TR" dirty="0" smtClean="0"/>
              <a:t>Ayrıca </a:t>
            </a:r>
            <a:r>
              <a:rPr lang="tr-TR" dirty="0"/>
              <a:t>uygulamalı derslerde Sağlık Kültür ve Spor Daire Başkanlığına ait spor salonundan ve açık alan spor tesislerinden yararlanmaktadır</a:t>
            </a:r>
            <a:r>
              <a:rPr lang="tr-TR" dirty="0" smtClean="0"/>
              <a:t>.</a:t>
            </a:r>
            <a:endParaRPr lang="tr-TR" dirty="0"/>
          </a:p>
          <a:p>
            <a:endParaRPr lang="tr-TR" dirty="0"/>
          </a:p>
        </p:txBody>
      </p:sp>
    </p:spTree>
    <p:extLst>
      <p:ext uri="{BB962C8B-B14F-4D97-AF65-F5344CB8AC3E}">
        <p14:creationId xmlns:p14="http://schemas.microsoft.com/office/powerpoint/2010/main" val="3518557240"/>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DCE1A57D-656F-D84D-BC93-87947258DEE8}"/>
              </a:ext>
            </a:extLst>
          </p:cNvPr>
          <p:cNvSpPr>
            <a:spLocks noGrp="1"/>
          </p:cNvSpPr>
          <p:nvPr>
            <p:ph type="title"/>
          </p:nvPr>
        </p:nvSpPr>
        <p:spPr>
          <a:xfrm>
            <a:off x="2895600" y="530754"/>
            <a:ext cx="8610600" cy="1293028"/>
          </a:xfrm>
        </p:spPr>
        <p:txBody>
          <a:bodyPr/>
          <a:lstStyle/>
          <a:p>
            <a:r>
              <a:rPr lang="tr-TR" b="1" dirty="0">
                <a:solidFill>
                  <a:schemeClr val="accent5">
                    <a:lumMod val="60000"/>
                    <a:lumOff val="40000"/>
                  </a:schemeClr>
                </a:solidFill>
              </a:rPr>
              <a:t>Yüksekokul </a:t>
            </a:r>
            <a:r>
              <a:rPr lang="tr-TR" b="1" dirty="0" err="1" smtClean="0">
                <a:solidFill>
                  <a:schemeClr val="accent5">
                    <a:lumMod val="60000"/>
                    <a:lumOff val="40000"/>
                  </a:schemeClr>
                </a:solidFill>
              </a:rPr>
              <a:t>amacImIz</a:t>
            </a:r>
            <a:endParaRPr lang="tr-TR" b="1" dirty="0">
              <a:solidFill>
                <a:schemeClr val="accent5">
                  <a:lumMod val="60000"/>
                  <a:lumOff val="40000"/>
                </a:schemeClr>
              </a:solidFill>
            </a:endParaRPr>
          </a:p>
        </p:txBody>
      </p:sp>
      <p:sp>
        <p:nvSpPr>
          <p:cNvPr id="3" name="İçerik Yer Tutucusu 2">
            <a:extLst>
              <a:ext uri="{FF2B5EF4-FFF2-40B4-BE49-F238E27FC236}">
                <a16:creationId xmlns="" xmlns:a16="http://schemas.microsoft.com/office/drawing/2014/main" id="{BCF877D3-51DA-A046-BDDB-5995A63D0B61}"/>
              </a:ext>
            </a:extLst>
          </p:cNvPr>
          <p:cNvSpPr>
            <a:spLocks noGrp="1"/>
          </p:cNvSpPr>
          <p:nvPr>
            <p:ph sz="half" idx="1"/>
          </p:nvPr>
        </p:nvSpPr>
        <p:spPr/>
        <p:txBody>
          <a:bodyPr/>
          <a:lstStyle/>
          <a:p>
            <a:r>
              <a:rPr lang="tr-TR" dirty="0"/>
              <a:t>Yüksekokulumuzun amacı Beden Eğitimi ve Spora toplumsal ilgiyi arttırmak, faaliyetler yoluyla sosyalleşmeyi ve sosyal bütünleşmeyi sağlamak. Çocuk, gençler ve sporcular Beden Eğitimi etkinlikleri ile kendilerini ifade etmelerine yardım ederek Beden Eğitimi ve Sporun önemini bilen ve anlatan </a:t>
            </a:r>
            <a:r>
              <a:rPr lang="tr-TR" dirty="0" smtClean="0"/>
              <a:t>öğretmenler, antrenörler ve spor yöneticileri  </a:t>
            </a:r>
            <a:r>
              <a:rPr lang="tr-TR" dirty="0"/>
              <a:t>yetiştirmektedir.</a:t>
            </a:r>
          </a:p>
          <a:p>
            <a:endParaRPr lang="tr-TR" dirty="0"/>
          </a:p>
        </p:txBody>
      </p:sp>
      <p:pic>
        <p:nvPicPr>
          <p:cNvPr id="6" name="İçerik Yer Tutucusu 5">
            <a:extLst>
              <a:ext uri="{FF2B5EF4-FFF2-40B4-BE49-F238E27FC236}">
                <a16:creationId xmlns="" xmlns:a16="http://schemas.microsoft.com/office/drawing/2014/main" id="{A81BFA33-F240-2642-AE8F-95CC7642CABF}"/>
              </a:ext>
            </a:extLst>
          </p:cNvPr>
          <p:cNvPicPr>
            <a:picLocks noGrp="1" noChangeAspect="1"/>
          </p:cNvPicPr>
          <p:nvPr>
            <p:ph sz="half" idx="2"/>
          </p:nvPr>
        </p:nvPicPr>
        <p:blipFill>
          <a:blip r:embed="rId2"/>
          <a:stretch>
            <a:fillRect/>
          </a:stretch>
        </p:blipFill>
        <p:spPr>
          <a:xfrm>
            <a:off x="6019800" y="1823782"/>
            <a:ext cx="5486400" cy="4229777"/>
          </a:xfrm>
        </p:spPr>
      </p:pic>
    </p:spTree>
    <p:extLst>
      <p:ext uri="{BB962C8B-B14F-4D97-AF65-F5344CB8AC3E}">
        <p14:creationId xmlns:p14="http://schemas.microsoft.com/office/powerpoint/2010/main" val="183215568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715D20B1-59EA-C943-BA2D-267993E8D1B4}"/>
              </a:ext>
            </a:extLst>
          </p:cNvPr>
          <p:cNvSpPr>
            <a:spLocks noGrp="1"/>
          </p:cNvSpPr>
          <p:nvPr>
            <p:ph type="title"/>
          </p:nvPr>
        </p:nvSpPr>
        <p:spPr>
          <a:xfrm>
            <a:off x="2895600" y="764372"/>
            <a:ext cx="8610600" cy="1583411"/>
          </a:xfrm>
        </p:spPr>
        <p:txBody>
          <a:bodyPr/>
          <a:lstStyle/>
          <a:p>
            <a:r>
              <a:rPr lang="tr-TR" b="1" dirty="0">
                <a:solidFill>
                  <a:schemeClr val="accent5">
                    <a:lumMod val="60000"/>
                    <a:lumOff val="40000"/>
                  </a:schemeClr>
                </a:solidFill>
              </a:rPr>
              <a:t>Bölüm ve Program </a:t>
            </a:r>
            <a:r>
              <a:rPr lang="tr-TR" b="1" dirty="0" smtClean="0">
                <a:solidFill>
                  <a:schemeClr val="accent5">
                    <a:lumMod val="60000"/>
                    <a:lumOff val="40000"/>
                  </a:schemeClr>
                </a:solidFill>
              </a:rPr>
              <a:t>Yeterlilikleri</a:t>
            </a:r>
            <a:endParaRPr lang="tr-TR" b="1" dirty="0">
              <a:solidFill>
                <a:schemeClr val="accent5">
                  <a:lumMod val="60000"/>
                  <a:lumOff val="40000"/>
                </a:schemeClr>
              </a:solidFill>
            </a:endParaRPr>
          </a:p>
        </p:txBody>
      </p:sp>
      <p:sp>
        <p:nvSpPr>
          <p:cNvPr id="3" name="İçerik Yer Tutucusu 2">
            <a:extLst>
              <a:ext uri="{FF2B5EF4-FFF2-40B4-BE49-F238E27FC236}">
                <a16:creationId xmlns="" xmlns:a16="http://schemas.microsoft.com/office/drawing/2014/main" id="{0F866EFD-CA31-8741-B555-A72EE129AE7E}"/>
              </a:ext>
            </a:extLst>
          </p:cNvPr>
          <p:cNvSpPr>
            <a:spLocks noGrp="1"/>
          </p:cNvSpPr>
          <p:nvPr>
            <p:ph sz="half" idx="1"/>
          </p:nvPr>
        </p:nvSpPr>
        <p:spPr>
          <a:xfrm>
            <a:off x="685800" y="2194559"/>
            <a:ext cx="10820400" cy="4024125"/>
          </a:xfrm>
        </p:spPr>
        <p:txBody>
          <a:bodyPr>
            <a:normAutofit/>
          </a:bodyPr>
          <a:lstStyle/>
          <a:p>
            <a:endParaRPr lang="tr-TR" dirty="0"/>
          </a:p>
          <a:p>
            <a:pPr algn="just"/>
            <a:r>
              <a:rPr lang="tr-TR" dirty="0"/>
              <a:t>Kahramanmaraş Sütçü İmam Üniversitesi Beden Eğitimi ve Spor Yüksekokulu bünyesinde, Beden Eğitimi ve Spor Öğretmenliği, Spor Yöneticiliği ve Antrenörlük Eğitimi Bölümü olmak üzere üç bölüm mevcuttur. Yüksekokulumuzda eğitim-öğretim süresi bütün bölümlerde 8 yarıyıldır. Öğretim dili Türkçedir. Beden Eğitimi ve Spor Öğretmenliği ve Antrenörlük Eğitimi Bölümü I. Öğretimi </a:t>
            </a:r>
            <a:r>
              <a:rPr lang="tr-TR" dirty="0" smtClean="0"/>
              <a:t>ve 2. öğretimine öğrenci </a:t>
            </a:r>
            <a:r>
              <a:rPr lang="tr-TR" dirty="0"/>
              <a:t>alımı </a:t>
            </a:r>
            <a:r>
              <a:rPr lang="tr-TR" dirty="0" smtClean="0"/>
              <a:t>yapılmaktadır. </a:t>
            </a:r>
            <a:r>
              <a:rPr lang="tr-TR" dirty="0"/>
              <a:t>Spor Yöneticiliği Bölümüne öğrenci alımı henüz yapılmamaktadır. </a:t>
            </a:r>
            <a:r>
              <a:rPr lang="tr-TR" dirty="0" smtClean="0"/>
              <a:t>Yüksekokulumuzda 2020-2021 Eğitim-Öğretim yarıyılında toplam 551 öğrenci öğrenim görmektedir.</a:t>
            </a:r>
          </a:p>
          <a:p>
            <a:endParaRPr lang="tr-TR" dirty="0"/>
          </a:p>
        </p:txBody>
      </p:sp>
    </p:spTree>
    <p:extLst>
      <p:ext uri="{BB962C8B-B14F-4D97-AF65-F5344CB8AC3E}">
        <p14:creationId xmlns:p14="http://schemas.microsoft.com/office/powerpoint/2010/main" val="7995837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0C6A136B-5F9F-CA44-9EC6-EFDFC7AF0179}"/>
              </a:ext>
            </a:extLst>
          </p:cNvPr>
          <p:cNvSpPr>
            <a:spLocks noGrp="1"/>
          </p:cNvSpPr>
          <p:nvPr>
            <p:ph type="title"/>
          </p:nvPr>
        </p:nvSpPr>
        <p:spPr/>
        <p:txBody>
          <a:bodyPr>
            <a:noAutofit/>
          </a:bodyPr>
          <a:lstStyle/>
          <a:p>
            <a:r>
              <a:rPr lang="tr-TR" sz="3200" b="1" dirty="0">
                <a:solidFill>
                  <a:schemeClr val="accent5">
                    <a:lumMod val="60000"/>
                    <a:lumOff val="40000"/>
                  </a:schemeClr>
                </a:solidFill>
              </a:rPr>
              <a:t>Beden Eğitimi ve Spor Yüksekokulu Mevcut Öğrenci Sayıları (2018-2019)</a:t>
            </a:r>
            <a:br>
              <a:rPr lang="tr-TR" sz="3200" b="1" dirty="0">
                <a:solidFill>
                  <a:schemeClr val="accent5">
                    <a:lumMod val="60000"/>
                    <a:lumOff val="40000"/>
                  </a:schemeClr>
                </a:solidFill>
              </a:rPr>
            </a:br>
            <a:endParaRPr lang="tr-TR" sz="3200" b="1" dirty="0">
              <a:solidFill>
                <a:schemeClr val="accent5">
                  <a:lumMod val="60000"/>
                  <a:lumOff val="40000"/>
                </a:schemeClr>
              </a:solidFill>
            </a:endParaRPr>
          </a:p>
        </p:txBody>
      </p:sp>
      <p:graphicFrame>
        <p:nvGraphicFramePr>
          <p:cNvPr id="4" name="İçerik Yer Tutucusu 3">
            <a:extLst>
              <a:ext uri="{FF2B5EF4-FFF2-40B4-BE49-F238E27FC236}">
                <a16:creationId xmlns="" xmlns:a16="http://schemas.microsoft.com/office/drawing/2014/main" id="{90BC2D2C-5C1A-6041-8351-DB4E0668D138}"/>
              </a:ext>
            </a:extLst>
          </p:cNvPr>
          <p:cNvGraphicFramePr>
            <a:graphicFrameLocks noGrp="1"/>
          </p:cNvGraphicFramePr>
          <p:nvPr>
            <p:ph idx="1"/>
            <p:extLst>
              <p:ext uri="{D42A27DB-BD31-4B8C-83A1-F6EECF244321}">
                <p14:modId xmlns:p14="http://schemas.microsoft.com/office/powerpoint/2010/main" val="635610897"/>
              </p:ext>
            </p:extLst>
          </p:nvPr>
        </p:nvGraphicFramePr>
        <p:xfrm>
          <a:off x="871870" y="1909823"/>
          <a:ext cx="10634330" cy="4384649"/>
        </p:xfrm>
        <a:graphic>
          <a:graphicData uri="http://schemas.openxmlformats.org/drawingml/2006/table">
            <a:tbl>
              <a:tblPr firstRow="1" firstCol="1" bandRow="1">
                <a:tableStyleId>{5C22544A-7EE6-4342-B048-85BDC9FD1C3A}</a:tableStyleId>
              </a:tblPr>
              <a:tblGrid>
                <a:gridCol w="4819289">
                  <a:extLst>
                    <a:ext uri="{9D8B030D-6E8A-4147-A177-3AD203B41FA5}">
                      <a16:colId xmlns="" xmlns:a16="http://schemas.microsoft.com/office/drawing/2014/main" val="193898400"/>
                    </a:ext>
                  </a:extLst>
                </a:gridCol>
                <a:gridCol w="2585545">
                  <a:extLst>
                    <a:ext uri="{9D8B030D-6E8A-4147-A177-3AD203B41FA5}">
                      <a16:colId xmlns="" xmlns:a16="http://schemas.microsoft.com/office/drawing/2014/main" val="3324039759"/>
                    </a:ext>
                  </a:extLst>
                </a:gridCol>
                <a:gridCol w="1498496">
                  <a:extLst>
                    <a:ext uri="{9D8B030D-6E8A-4147-A177-3AD203B41FA5}">
                      <a16:colId xmlns="" xmlns:a16="http://schemas.microsoft.com/office/drawing/2014/main" val="1273399231"/>
                    </a:ext>
                  </a:extLst>
                </a:gridCol>
                <a:gridCol w="1731000">
                  <a:extLst>
                    <a:ext uri="{9D8B030D-6E8A-4147-A177-3AD203B41FA5}">
                      <a16:colId xmlns="" xmlns:a16="http://schemas.microsoft.com/office/drawing/2014/main" val="2083517740"/>
                    </a:ext>
                  </a:extLst>
                </a:gridCol>
              </a:tblGrid>
              <a:tr h="721525">
                <a:tc>
                  <a:txBody>
                    <a:bodyPr/>
                    <a:lstStyle/>
                    <a:p>
                      <a:pPr>
                        <a:lnSpc>
                          <a:spcPct val="150000"/>
                        </a:lnSpc>
                        <a:spcAft>
                          <a:spcPts val="0"/>
                        </a:spcAft>
                      </a:pPr>
                      <a:r>
                        <a:rPr lang="tr-TR" sz="1400" dirty="0">
                          <a:effectLst/>
                        </a:rPr>
                        <a:t>BÖLÜM</a:t>
                      </a:r>
                      <a:endParaRPr lang="tr-TR" sz="14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400" dirty="0">
                          <a:effectLst/>
                        </a:rPr>
                        <a:t>KIZ</a:t>
                      </a:r>
                      <a:endParaRPr lang="tr-TR" sz="14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400">
                          <a:effectLst/>
                        </a:rPr>
                        <a:t>ERKEK</a:t>
                      </a:r>
                      <a:endParaRPr lang="tr-TR" sz="14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400">
                          <a:effectLst/>
                        </a:rPr>
                        <a:t>TOPLAM</a:t>
                      </a:r>
                      <a:endParaRPr lang="tr-TR" sz="14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 xmlns:a16="http://schemas.microsoft.com/office/drawing/2014/main" val="2322267873"/>
                  </a:ext>
                </a:extLst>
              </a:tr>
              <a:tr h="721525">
                <a:tc>
                  <a:txBody>
                    <a:bodyPr/>
                    <a:lstStyle/>
                    <a:p>
                      <a:pPr algn="just">
                        <a:lnSpc>
                          <a:spcPct val="150000"/>
                        </a:lnSpc>
                        <a:spcAft>
                          <a:spcPts val="0"/>
                        </a:spcAft>
                      </a:pPr>
                      <a:r>
                        <a:rPr lang="tr-TR" sz="1400">
                          <a:effectLst/>
                        </a:rPr>
                        <a:t>Beden Eğitimi ve Spor Öğretmenliği</a:t>
                      </a:r>
                      <a:endParaRPr lang="tr-TR" sz="14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400" dirty="0" smtClean="0">
                          <a:effectLst/>
                          <a:latin typeface="Times New Roman" pitchFamily="18" charset="0"/>
                          <a:cs typeface="Times New Roman" pitchFamily="18" charset="0"/>
                        </a:rPr>
                        <a:t>83</a:t>
                      </a:r>
                      <a:endParaRPr lang="tr-TR" sz="14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lgn="ctr">
                        <a:lnSpc>
                          <a:spcPct val="150000"/>
                        </a:lnSpc>
                        <a:spcAft>
                          <a:spcPts val="0"/>
                        </a:spcAft>
                      </a:pPr>
                      <a:r>
                        <a:rPr lang="tr-TR" sz="1400" dirty="0" smtClean="0">
                          <a:effectLst/>
                          <a:latin typeface="Times New Roman" pitchFamily="18" charset="0"/>
                          <a:cs typeface="Times New Roman" pitchFamily="18" charset="0"/>
                        </a:rPr>
                        <a:t>158</a:t>
                      </a:r>
                      <a:endParaRPr lang="tr-TR" sz="14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lgn="ctr">
                        <a:lnSpc>
                          <a:spcPct val="150000"/>
                        </a:lnSpc>
                        <a:spcAft>
                          <a:spcPts val="0"/>
                        </a:spcAft>
                      </a:pPr>
                      <a:r>
                        <a:rPr lang="tr-TR" sz="1400" dirty="0" smtClean="0">
                          <a:effectLst/>
                          <a:latin typeface="Times New Roman" pitchFamily="18" charset="0"/>
                          <a:cs typeface="Times New Roman" pitchFamily="18" charset="0"/>
                        </a:rPr>
                        <a:t>241</a:t>
                      </a:r>
                      <a:endParaRPr lang="tr-TR" sz="1400" dirty="0">
                        <a:effectLst/>
                        <a:latin typeface="Times New Roman" pitchFamily="18" charset="0"/>
                        <a:ea typeface="Calibri" panose="020F0502020204030204" pitchFamily="34" charset="0"/>
                        <a:cs typeface="Times New Roman" pitchFamily="18" charset="0"/>
                      </a:endParaRPr>
                    </a:p>
                  </a:txBody>
                  <a:tcPr marL="68580" marR="68580" marT="0" marB="0"/>
                </a:tc>
                <a:extLst>
                  <a:ext uri="{0D108BD9-81ED-4DB2-BD59-A6C34878D82A}">
                    <a16:rowId xmlns="" xmlns:a16="http://schemas.microsoft.com/office/drawing/2014/main" val="1330086099"/>
                  </a:ext>
                </a:extLst>
              </a:tr>
              <a:tr h="757144">
                <a:tc>
                  <a:txBody>
                    <a:bodyPr/>
                    <a:lstStyle/>
                    <a:p>
                      <a:pPr algn="just">
                        <a:lnSpc>
                          <a:spcPct val="150000"/>
                        </a:lnSpc>
                        <a:spcAft>
                          <a:spcPts val="0"/>
                        </a:spcAft>
                      </a:pPr>
                      <a:r>
                        <a:rPr lang="tr-TR" sz="1400">
                          <a:effectLst/>
                        </a:rPr>
                        <a:t>Antrenörlük Eğitimi Bölümü</a:t>
                      </a:r>
                      <a:endParaRPr lang="tr-TR" sz="14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400" dirty="0">
                          <a:effectLst/>
                          <a:latin typeface="Times New Roman" pitchFamily="18" charset="0"/>
                          <a:cs typeface="Times New Roman" pitchFamily="18" charset="0"/>
                        </a:rPr>
                        <a:t>65</a:t>
                      </a:r>
                      <a:endParaRPr lang="tr-TR" sz="14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lgn="ctr">
                        <a:lnSpc>
                          <a:spcPct val="150000"/>
                        </a:lnSpc>
                        <a:spcAft>
                          <a:spcPts val="0"/>
                        </a:spcAft>
                      </a:pPr>
                      <a:r>
                        <a:rPr lang="tr-TR" sz="1400" dirty="0" smtClean="0">
                          <a:effectLst/>
                          <a:latin typeface="Times New Roman" pitchFamily="18" charset="0"/>
                          <a:cs typeface="Times New Roman" pitchFamily="18" charset="0"/>
                        </a:rPr>
                        <a:t>125</a:t>
                      </a:r>
                      <a:endParaRPr lang="tr-TR" sz="14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lgn="ctr">
                        <a:lnSpc>
                          <a:spcPct val="150000"/>
                        </a:lnSpc>
                        <a:spcAft>
                          <a:spcPts val="0"/>
                        </a:spcAft>
                      </a:pPr>
                      <a:r>
                        <a:rPr lang="tr-TR" sz="1400" dirty="0" smtClean="0">
                          <a:effectLst/>
                          <a:latin typeface="Times New Roman" pitchFamily="18" charset="0"/>
                          <a:ea typeface="Calibri" panose="020F0502020204030204" pitchFamily="34" charset="0"/>
                          <a:cs typeface="Times New Roman" pitchFamily="18" charset="0"/>
                        </a:rPr>
                        <a:t>190</a:t>
                      </a:r>
                      <a:endParaRPr lang="tr-TR" sz="1400" dirty="0">
                        <a:effectLst/>
                        <a:latin typeface="Times New Roman" pitchFamily="18" charset="0"/>
                        <a:ea typeface="Calibri" panose="020F0502020204030204" pitchFamily="34" charset="0"/>
                        <a:cs typeface="Times New Roman" pitchFamily="18" charset="0"/>
                      </a:endParaRPr>
                    </a:p>
                  </a:txBody>
                  <a:tcPr marL="68580" marR="68580" marT="0" marB="0"/>
                </a:tc>
                <a:extLst>
                  <a:ext uri="{0D108BD9-81ED-4DB2-BD59-A6C34878D82A}">
                    <a16:rowId xmlns="" xmlns:a16="http://schemas.microsoft.com/office/drawing/2014/main" val="2431701525"/>
                  </a:ext>
                </a:extLst>
              </a:tr>
              <a:tr h="777021">
                <a:tc>
                  <a:txBody>
                    <a:bodyPr/>
                    <a:lstStyle/>
                    <a:p>
                      <a:pPr algn="just">
                        <a:lnSpc>
                          <a:spcPct val="150000"/>
                        </a:lnSpc>
                        <a:spcAft>
                          <a:spcPts val="0"/>
                        </a:spcAft>
                      </a:pPr>
                      <a:r>
                        <a:rPr lang="tr-TR" sz="1400">
                          <a:effectLst/>
                        </a:rPr>
                        <a:t>Antrenörlük Eğitimi Bölümü </a:t>
                      </a:r>
                    </a:p>
                    <a:p>
                      <a:pPr algn="just">
                        <a:lnSpc>
                          <a:spcPct val="150000"/>
                        </a:lnSpc>
                        <a:spcAft>
                          <a:spcPts val="0"/>
                        </a:spcAft>
                      </a:pPr>
                      <a:r>
                        <a:rPr lang="tr-TR" sz="1400">
                          <a:effectLst/>
                        </a:rPr>
                        <a:t>II. Öğretim</a:t>
                      </a:r>
                      <a:endParaRPr lang="tr-TR" sz="14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400" dirty="0" smtClean="0">
                          <a:effectLst/>
                          <a:latin typeface="Times New Roman" pitchFamily="18" charset="0"/>
                          <a:cs typeface="Times New Roman" pitchFamily="18" charset="0"/>
                        </a:rPr>
                        <a:t>30</a:t>
                      </a:r>
                      <a:endParaRPr lang="tr-TR" sz="14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lgn="ctr">
                        <a:lnSpc>
                          <a:spcPct val="150000"/>
                        </a:lnSpc>
                        <a:spcAft>
                          <a:spcPts val="0"/>
                        </a:spcAft>
                      </a:pPr>
                      <a:r>
                        <a:rPr lang="tr-TR" sz="1400" dirty="0" smtClean="0">
                          <a:effectLst/>
                          <a:latin typeface="Times New Roman" pitchFamily="18" charset="0"/>
                          <a:cs typeface="Times New Roman" pitchFamily="18" charset="0"/>
                        </a:rPr>
                        <a:t>50</a:t>
                      </a:r>
                      <a:endParaRPr lang="tr-TR" sz="14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lgn="ctr">
                        <a:lnSpc>
                          <a:spcPct val="150000"/>
                        </a:lnSpc>
                        <a:spcAft>
                          <a:spcPts val="0"/>
                        </a:spcAft>
                      </a:pPr>
                      <a:r>
                        <a:rPr lang="tr-TR" sz="1400" dirty="0" smtClean="0">
                          <a:effectLst/>
                          <a:latin typeface="Times New Roman" pitchFamily="18" charset="0"/>
                          <a:cs typeface="Times New Roman" pitchFamily="18" charset="0"/>
                        </a:rPr>
                        <a:t>80</a:t>
                      </a:r>
                      <a:endParaRPr lang="tr-TR" sz="1400" dirty="0">
                        <a:effectLst/>
                        <a:latin typeface="Times New Roman" pitchFamily="18" charset="0"/>
                        <a:ea typeface="Calibri" panose="020F0502020204030204" pitchFamily="34" charset="0"/>
                        <a:cs typeface="Times New Roman" pitchFamily="18" charset="0"/>
                      </a:endParaRPr>
                    </a:p>
                  </a:txBody>
                  <a:tcPr marL="68580" marR="68580" marT="0" marB="0"/>
                </a:tc>
                <a:extLst>
                  <a:ext uri="{0D108BD9-81ED-4DB2-BD59-A6C34878D82A}">
                    <a16:rowId xmlns="" xmlns:a16="http://schemas.microsoft.com/office/drawing/2014/main" val="1235604873"/>
                  </a:ext>
                </a:extLst>
              </a:tr>
              <a:tr h="721525">
                <a:tc>
                  <a:txBody>
                    <a:bodyPr/>
                    <a:lstStyle/>
                    <a:p>
                      <a:pPr algn="just">
                        <a:lnSpc>
                          <a:spcPct val="150000"/>
                        </a:lnSpc>
                        <a:spcAft>
                          <a:spcPts val="0"/>
                        </a:spcAft>
                      </a:pPr>
                      <a:r>
                        <a:rPr lang="tr-TR" sz="1400">
                          <a:effectLst/>
                        </a:rPr>
                        <a:t>Spor Yöneticiliği Bölüm</a:t>
                      </a:r>
                      <a:endParaRPr lang="tr-TR" sz="140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400" dirty="0" smtClean="0">
                          <a:effectLst/>
                          <a:latin typeface="Times New Roman" pitchFamily="18" charset="0"/>
                          <a:cs typeface="Times New Roman" pitchFamily="18" charset="0"/>
                        </a:rPr>
                        <a:t>15</a:t>
                      </a:r>
                      <a:endParaRPr lang="tr-TR" sz="14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lgn="ctr">
                        <a:lnSpc>
                          <a:spcPct val="150000"/>
                        </a:lnSpc>
                        <a:spcAft>
                          <a:spcPts val="0"/>
                        </a:spcAft>
                      </a:pPr>
                      <a:r>
                        <a:rPr lang="tr-TR" sz="1400" dirty="0">
                          <a:effectLst/>
                          <a:latin typeface="Times New Roman" pitchFamily="18" charset="0"/>
                          <a:cs typeface="Times New Roman" pitchFamily="18" charset="0"/>
                        </a:rPr>
                        <a:t> </a:t>
                      </a:r>
                      <a:r>
                        <a:rPr lang="tr-TR" sz="1400" dirty="0" smtClean="0">
                          <a:effectLst/>
                          <a:latin typeface="Times New Roman" pitchFamily="18" charset="0"/>
                          <a:cs typeface="Times New Roman" pitchFamily="18" charset="0"/>
                        </a:rPr>
                        <a:t>25</a:t>
                      </a:r>
                      <a:endParaRPr lang="tr-TR" sz="14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lgn="ctr"/>
                      <a:r>
                        <a:rPr lang="tr-TR" sz="1400" dirty="0" smtClean="0">
                          <a:latin typeface="Times New Roman" pitchFamily="18" charset="0"/>
                          <a:cs typeface="Times New Roman" pitchFamily="18" charset="0"/>
                        </a:rPr>
                        <a:t>      </a:t>
                      </a:r>
                    </a:p>
                    <a:p>
                      <a:pPr algn="ctr"/>
                      <a:r>
                        <a:rPr lang="tr-TR" sz="1400" dirty="0" smtClean="0">
                          <a:latin typeface="Times New Roman" pitchFamily="18" charset="0"/>
                          <a:cs typeface="Times New Roman" pitchFamily="18" charset="0"/>
                        </a:rPr>
                        <a:t>40</a:t>
                      </a:r>
                      <a:endParaRPr lang="tr-TR" sz="1400" dirty="0">
                        <a:latin typeface="Times New Roman" pitchFamily="18" charset="0"/>
                        <a:cs typeface="Times New Roman" pitchFamily="18" charset="0"/>
                      </a:endParaRPr>
                    </a:p>
                  </a:txBody>
                  <a:tcPr marL="68580" marR="68580" marT="0" marB="0"/>
                </a:tc>
                <a:extLst>
                  <a:ext uri="{0D108BD9-81ED-4DB2-BD59-A6C34878D82A}">
                    <a16:rowId xmlns="" xmlns:a16="http://schemas.microsoft.com/office/drawing/2014/main" val="900541066"/>
                  </a:ext>
                </a:extLst>
              </a:tr>
              <a:tr h="685909">
                <a:tc>
                  <a:txBody>
                    <a:bodyPr/>
                    <a:lstStyle/>
                    <a:p>
                      <a:pPr algn="r">
                        <a:lnSpc>
                          <a:spcPct val="150000"/>
                        </a:lnSpc>
                        <a:spcAft>
                          <a:spcPts val="0"/>
                        </a:spcAft>
                      </a:pPr>
                      <a:r>
                        <a:rPr lang="tr-TR" sz="1400" dirty="0">
                          <a:effectLst/>
                        </a:rPr>
                        <a:t>TOPLAM</a:t>
                      </a:r>
                      <a:endParaRPr lang="tr-TR" sz="1400" dirty="0">
                        <a:effectLst/>
                        <a:latin typeface="Times New Roman" panose="02020603050405020304" pitchFamily="18" charset="0"/>
                        <a:ea typeface="Calibri" panose="020F0502020204030204" pitchFamily="34" charset="0"/>
                      </a:endParaRPr>
                    </a:p>
                  </a:txBody>
                  <a:tcPr marL="68580" marR="68580" marT="0" marB="0"/>
                </a:tc>
                <a:tc>
                  <a:txBody>
                    <a:bodyPr/>
                    <a:lstStyle/>
                    <a:p>
                      <a:pPr algn="ctr">
                        <a:lnSpc>
                          <a:spcPct val="150000"/>
                        </a:lnSpc>
                        <a:spcAft>
                          <a:spcPts val="0"/>
                        </a:spcAft>
                      </a:pPr>
                      <a:r>
                        <a:rPr lang="tr-TR" sz="1400" dirty="0" smtClean="0">
                          <a:effectLst/>
                          <a:latin typeface="Times New Roman" pitchFamily="18" charset="0"/>
                          <a:cs typeface="Times New Roman" pitchFamily="18" charset="0"/>
                        </a:rPr>
                        <a:t>193</a:t>
                      </a:r>
                      <a:endParaRPr lang="tr-TR" sz="14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lgn="ctr">
                        <a:lnSpc>
                          <a:spcPct val="150000"/>
                        </a:lnSpc>
                        <a:spcAft>
                          <a:spcPts val="0"/>
                        </a:spcAft>
                      </a:pPr>
                      <a:r>
                        <a:rPr lang="tr-TR" sz="1400" dirty="0" smtClean="0">
                          <a:effectLst/>
                          <a:latin typeface="Times New Roman" pitchFamily="18" charset="0"/>
                          <a:cs typeface="Times New Roman" pitchFamily="18" charset="0"/>
                        </a:rPr>
                        <a:t>358</a:t>
                      </a:r>
                      <a:endParaRPr lang="tr-TR" sz="1400" dirty="0">
                        <a:effectLst/>
                        <a:latin typeface="Times New Roman" pitchFamily="18" charset="0"/>
                        <a:ea typeface="Calibri" panose="020F0502020204030204" pitchFamily="34" charset="0"/>
                        <a:cs typeface="Times New Roman" pitchFamily="18" charset="0"/>
                      </a:endParaRPr>
                    </a:p>
                  </a:txBody>
                  <a:tcPr marL="68580" marR="68580" marT="0" marB="0"/>
                </a:tc>
                <a:tc>
                  <a:txBody>
                    <a:bodyPr/>
                    <a:lstStyle/>
                    <a:p>
                      <a:pPr algn="ctr">
                        <a:lnSpc>
                          <a:spcPct val="150000"/>
                        </a:lnSpc>
                        <a:spcAft>
                          <a:spcPts val="0"/>
                        </a:spcAft>
                      </a:pPr>
                      <a:r>
                        <a:rPr lang="tr-TR" sz="1400" dirty="0" smtClean="0">
                          <a:effectLst/>
                          <a:latin typeface="Times New Roman" pitchFamily="18" charset="0"/>
                          <a:cs typeface="Times New Roman" pitchFamily="18" charset="0"/>
                        </a:rPr>
                        <a:t>551</a:t>
                      </a:r>
                      <a:endParaRPr lang="tr-TR" sz="1400" dirty="0">
                        <a:effectLst/>
                        <a:latin typeface="Times New Roman" pitchFamily="18" charset="0"/>
                        <a:ea typeface="Calibri" panose="020F0502020204030204" pitchFamily="34" charset="0"/>
                        <a:cs typeface="Times New Roman" pitchFamily="18" charset="0"/>
                      </a:endParaRPr>
                    </a:p>
                  </a:txBody>
                  <a:tcPr marL="68580" marR="68580" marT="0" marB="0"/>
                </a:tc>
                <a:extLst>
                  <a:ext uri="{0D108BD9-81ED-4DB2-BD59-A6C34878D82A}">
                    <a16:rowId xmlns="" xmlns:a16="http://schemas.microsoft.com/office/drawing/2014/main" val="3315131753"/>
                  </a:ext>
                </a:extLst>
              </a:tr>
            </a:tbl>
          </a:graphicData>
        </a:graphic>
      </p:graphicFrame>
    </p:spTree>
    <p:extLst>
      <p:ext uri="{BB962C8B-B14F-4D97-AF65-F5344CB8AC3E}">
        <p14:creationId xmlns:p14="http://schemas.microsoft.com/office/powerpoint/2010/main" val="1345988703"/>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 xmlns:a16="http://schemas.microsoft.com/office/drawing/2014/main" id="{39251874-C29C-CC4F-98BF-AD4A0C968632}"/>
              </a:ext>
            </a:extLst>
          </p:cNvPr>
          <p:cNvSpPr>
            <a:spLocks noGrp="1"/>
          </p:cNvSpPr>
          <p:nvPr>
            <p:ph type="title"/>
          </p:nvPr>
        </p:nvSpPr>
        <p:spPr/>
        <p:txBody>
          <a:bodyPr>
            <a:noAutofit/>
          </a:bodyPr>
          <a:lstStyle/>
          <a:p>
            <a:r>
              <a:rPr lang="tr-TR" sz="3200" b="1" dirty="0">
                <a:solidFill>
                  <a:schemeClr val="accent5">
                    <a:lumMod val="60000"/>
                    <a:lumOff val="40000"/>
                  </a:schemeClr>
                </a:solidFill>
              </a:rPr>
              <a:t>Beden Eğitimi ve Spor Öğretmenliği Bölümü İle İlgili Genel Bilgiler</a:t>
            </a:r>
          </a:p>
        </p:txBody>
      </p:sp>
      <p:sp>
        <p:nvSpPr>
          <p:cNvPr id="3" name="İçerik Yer Tutucusu 2">
            <a:extLst>
              <a:ext uri="{FF2B5EF4-FFF2-40B4-BE49-F238E27FC236}">
                <a16:creationId xmlns="" xmlns:a16="http://schemas.microsoft.com/office/drawing/2014/main" id="{846F9206-FD98-D840-A655-21DB3006EF60}"/>
              </a:ext>
            </a:extLst>
          </p:cNvPr>
          <p:cNvSpPr>
            <a:spLocks noGrp="1"/>
          </p:cNvSpPr>
          <p:nvPr>
            <p:ph idx="1"/>
          </p:nvPr>
        </p:nvSpPr>
        <p:spPr/>
        <p:txBody>
          <a:bodyPr/>
          <a:lstStyle/>
          <a:p>
            <a:pPr algn="just"/>
            <a:r>
              <a:rPr lang="tr-TR" dirty="0"/>
              <a:t>Kahramanmaraş Sütçü İmam Üniversitesi Beden Eğitimi ve Spor Yüksekokulu Beden Eğitimi ve Spor Öğretmenliği bölümü </a:t>
            </a:r>
            <a:r>
              <a:rPr lang="tr-TR" dirty="0" smtClean="0"/>
              <a:t>2020-2021 </a:t>
            </a:r>
            <a:r>
              <a:rPr lang="tr-TR" dirty="0"/>
              <a:t>eğitim-öğretim yılı itibariyle; 2 adet Profesör, 2 adet Doçent, 2 adet Öğretim Görevlisinden oluşan toplam 6 kişilik bir akademik kadroyla eğitim-öğretime devam etmektedir. Beden Eğitimi ve Spor Öğretmenliği Bölümü ilk mezunlarını 1998-99 eğitim yılında vermiştir. Okulumuzun ilk açılan bölümü olma özelliğini taşımaktadır. Beden Eğitimi ve Spor Öğretmenliği Bölümünde ülkemizin spor alanında büyük ihtiyacı olan nitelikli beden eğitimi ve spor öğretmenleri yetiştirilmektedir.</a:t>
            </a:r>
          </a:p>
        </p:txBody>
      </p:sp>
    </p:spTree>
    <p:extLst>
      <p:ext uri="{BB962C8B-B14F-4D97-AF65-F5344CB8AC3E}">
        <p14:creationId xmlns:p14="http://schemas.microsoft.com/office/powerpoint/2010/main" val="4064551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ksü Sunu1">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sü Sunu1" id="{72B616EC-2DC5-6544-96A4-3752CE490437}" vid="{ADB7D7AC-0335-CB41-B8BD-739854902838}"/>
    </a:ext>
  </a:extLst>
</a:theme>
</file>

<file path=docProps/app.xml><?xml version="1.0" encoding="utf-8"?>
<Properties xmlns="http://schemas.openxmlformats.org/officeDocument/2006/extended-properties" xmlns:vt="http://schemas.openxmlformats.org/officeDocument/2006/docPropsVTypes">
  <Template>ksü Sunu1</Template>
  <TotalTime>37</TotalTime>
  <Words>1168</Words>
  <Application>Microsoft Office PowerPoint</Application>
  <PresentationFormat>Geniş ekran</PresentationFormat>
  <Paragraphs>149</Paragraphs>
  <Slides>30</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30</vt:i4>
      </vt:variant>
    </vt:vector>
  </HeadingPairs>
  <TitlesOfParts>
    <vt:vector size="35" baseType="lpstr">
      <vt:lpstr>Arial</vt:lpstr>
      <vt:lpstr>Calibri</vt:lpstr>
      <vt:lpstr>Century Gothic</vt:lpstr>
      <vt:lpstr>Times New Roman</vt:lpstr>
      <vt:lpstr>ksü Sunu1</vt:lpstr>
      <vt:lpstr>PowerPoint Sunusu</vt:lpstr>
      <vt:lpstr>Beden eğİtİmİ spor yüksekokulu</vt:lpstr>
      <vt:lpstr>Beden eğİtİmİ spor yüksekokulu TARİHÇE</vt:lpstr>
      <vt:lpstr>Beden eğİtİmİ spor yüksekokulu TARİHÇE</vt:lpstr>
      <vt:lpstr>Beden eğİtİmİ spor yüksekokulu yerleşke</vt:lpstr>
      <vt:lpstr>Yüksekokul amacImIz</vt:lpstr>
      <vt:lpstr>Bölüm ve Program Yeterlilikleri</vt:lpstr>
      <vt:lpstr>Beden Eğitimi ve Spor Yüksekokulu Mevcut Öğrenci Sayıları (2018-2019) </vt:lpstr>
      <vt:lpstr>Beden Eğitimi ve Spor Öğretmenliği Bölümü İle İlgili Genel Bilgiler</vt:lpstr>
      <vt:lpstr>Antrenörlük Eğitimi Bölümü İle İlgili Genel Bilgiler </vt:lpstr>
      <vt:lpstr>Spor Yöneticiliği Bölümü İle İlgili Genel Bilgiler </vt:lpstr>
      <vt:lpstr> Kahramanmaraş Sütçü İmam Üniversitesi BESYO Akademik Personel Yeterliliği   </vt:lpstr>
      <vt:lpstr>Uygulamalı Spor Eğitimi Tesis Yeterliği </vt:lpstr>
      <vt:lpstr>BESYO UygulamalI Spor Eğitim AlanlarI </vt:lpstr>
      <vt:lpstr>Futbol ve Atletizm Tesisleri</vt:lpstr>
      <vt:lpstr>Spor SalonlarImIz</vt:lpstr>
      <vt:lpstr>Bahçelievler Yerleşkesinde Bulunan KapalI Spor Salonumuz </vt:lpstr>
      <vt:lpstr>KapalI yüzme havuzu (KISA KULVAR)</vt:lpstr>
      <vt:lpstr>Karacasu Yerleşkesinde Bulunan KapalI Spor Salonumuz</vt:lpstr>
      <vt:lpstr>Kondisyon ve Fitness Salonu </vt:lpstr>
      <vt:lpstr>açIk alan spor tesisleri</vt:lpstr>
      <vt:lpstr>açIk alan spor tesisleri</vt:lpstr>
      <vt:lpstr>Su SporlarI Merkezi </vt:lpstr>
      <vt:lpstr>AçIk Alan Doğa SporlarI (DağcIlIk, TIrmanma) </vt:lpstr>
      <vt:lpstr>Kayak Tesisleri </vt:lpstr>
      <vt:lpstr>Müzik ve drama OdasI</vt:lpstr>
      <vt:lpstr>Kütüphane </vt:lpstr>
      <vt:lpstr>Kütüphane </vt:lpstr>
      <vt:lpstr>Beni sabIrla dinlediğiniz için teşekkürederm</vt:lpstr>
      <vt:lpstr>Beni sabIrla dinlediğiniz için teşekkürederim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besyocrea</dc:creator>
  <cp:lastModifiedBy>Windows Kullanıcısı</cp:lastModifiedBy>
  <cp:revision>26</cp:revision>
  <dcterms:created xsi:type="dcterms:W3CDTF">2020-07-07T08:46:42Z</dcterms:created>
  <dcterms:modified xsi:type="dcterms:W3CDTF">2020-07-22T07:33:52Z</dcterms:modified>
</cp:coreProperties>
</file>